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301" r:id="rId3"/>
    <p:sldId id="313" r:id="rId4"/>
    <p:sldId id="260" r:id="rId5"/>
    <p:sldId id="264" r:id="rId6"/>
    <p:sldId id="302" r:id="rId7"/>
    <p:sldId id="263" r:id="rId8"/>
    <p:sldId id="303" r:id="rId9"/>
    <p:sldId id="304" r:id="rId10"/>
    <p:sldId id="305" r:id="rId11"/>
    <p:sldId id="317" r:id="rId12"/>
    <p:sldId id="311" r:id="rId13"/>
    <p:sldId id="310" r:id="rId14"/>
    <p:sldId id="307" r:id="rId15"/>
    <p:sldId id="308" r:id="rId16"/>
    <p:sldId id="312" r:id="rId17"/>
    <p:sldId id="315" r:id="rId18"/>
    <p:sldId id="298" r:id="rId19"/>
  </p:sldIdLst>
  <p:sldSz cx="9144000" cy="6858000" type="screen4x3"/>
  <p:notesSz cx="6743700" cy="9880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varScale="1">
        <p:scale>
          <a:sx n="99" d="100"/>
          <a:sy n="99" d="100"/>
        </p:scale>
        <p:origin x="-2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795194-4BFD-6441-9E80-0BB70F09BE6C}" type="doc">
      <dgm:prSet loTypeId="urn:microsoft.com/office/officeart/2005/8/layout/pyramid3" loCatId="pyramid" qsTypeId="urn:microsoft.com/office/officeart/2005/8/quickstyle/simple3" qsCatId="simple" csTypeId="urn:microsoft.com/office/officeart/2005/8/colors/accent1_2" csCatId="accent1" phldr="1"/>
      <dgm:spPr/>
    </dgm:pt>
    <dgm:pt modelId="{6F3FF7A0-FD98-1542-B334-ADD7A0794AF3}">
      <dgm:prSet phldrT="[Text]" custT="1"/>
      <dgm:spPr/>
      <dgm:t>
        <a:bodyPr/>
        <a:lstStyle/>
        <a:p>
          <a:r>
            <a:rPr lang="en-US" sz="1300" b="1" dirty="0" smtClean="0"/>
            <a:t># of Imprisonment Orders issued by Village Courts = 1267 (estimate), 22% of all cases heard</a:t>
          </a:r>
          <a:endParaRPr lang="en-US" sz="1300" b="1" dirty="0"/>
        </a:p>
      </dgm:t>
    </dgm:pt>
    <dgm:pt modelId="{4B5283E6-E8CE-AD46-815A-E520FBB4BE6A}" type="parTrans" cxnId="{EF7DC15D-CD52-D149-9841-EA2133BE10EE}">
      <dgm:prSet/>
      <dgm:spPr/>
      <dgm:t>
        <a:bodyPr/>
        <a:lstStyle/>
        <a:p>
          <a:endParaRPr lang="en-US"/>
        </a:p>
      </dgm:t>
    </dgm:pt>
    <dgm:pt modelId="{BE475B50-58F5-F24A-B172-7339C512E126}" type="sibTrans" cxnId="{EF7DC15D-CD52-D149-9841-EA2133BE10EE}">
      <dgm:prSet/>
      <dgm:spPr/>
      <dgm:t>
        <a:bodyPr/>
        <a:lstStyle/>
        <a:p>
          <a:endParaRPr lang="en-US"/>
        </a:p>
      </dgm:t>
    </dgm:pt>
    <dgm:pt modelId="{DA6349B0-B19F-BC48-8155-B7804E056D77}">
      <dgm:prSet phldrT="[Text]" custT="1"/>
      <dgm:spPr/>
      <dgm:t>
        <a:bodyPr/>
        <a:lstStyle/>
        <a:p>
          <a:r>
            <a:rPr lang="en-US" sz="1300" b="1" dirty="0" smtClean="0"/>
            <a:t># of Imprisonment Orders received by District Court = ??</a:t>
          </a:r>
          <a:endParaRPr lang="en-US" sz="1300" b="1" dirty="0"/>
        </a:p>
      </dgm:t>
    </dgm:pt>
    <dgm:pt modelId="{A47DED73-A325-CE4D-9797-C26852013B45}" type="parTrans" cxnId="{CE2CCFB1-8CED-BA43-839F-A6F1A554AE6E}">
      <dgm:prSet/>
      <dgm:spPr/>
      <dgm:t>
        <a:bodyPr/>
        <a:lstStyle/>
        <a:p>
          <a:endParaRPr lang="en-US"/>
        </a:p>
      </dgm:t>
    </dgm:pt>
    <dgm:pt modelId="{EEA8509D-D756-9C4F-9D60-2B78AB4D0315}" type="sibTrans" cxnId="{CE2CCFB1-8CED-BA43-839F-A6F1A554AE6E}">
      <dgm:prSet/>
      <dgm:spPr/>
      <dgm:t>
        <a:bodyPr/>
        <a:lstStyle/>
        <a:p>
          <a:endParaRPr lang="en-US"/>
        </a:p>
      </dgm:t>
    </dgm:pt>
    <dgm:pt modelId="{752962C3-A4E7-D14E-9AA1-2E8596AE0448}">
      <dgm:prSet phldrT="[Text]" custT="1"/>
      <dgm:spPr/>
      <dgm:t>
        <a:bodyPr/>
        <a:lstStyle/>
        <a:p>
          <a:r>
            <a:rPr lang="en-US" sz="1300" b="1" dirty="0" smtClean="0"/>
            <a:t>291 Warrants of Arrest issued by District Court, 23% of IOs </a:t>
          </a:r>
          <a:endParaRPr lang="en-US" sz="1300" b="1" dirty="0"/>
        </a:p>
      </dgm:t>
    </dgm:pt>
    <dgm:pt modelId="{00CC8126-E928-5043-B4BE-D97DE03C88EB}" type="parTrans" cxnId="{1BEF21B4-65F5-6745-AE91-F0E611C8A41C}">
      <dgm:prSet/>
      <dgm:spPr/>
      <dgm:t>
        <a:bodyPr/>
        <a:lstStyle/>
        <a:p>
          <a:endParaRPr lang="en-US"/>
        </a:p>
      </dgm:t>
    </dgm:pt>
    <dgm:pt modelId="{ADBC02DE-8482-D84B-8AB0-F835FEF1F59B}" type="sibTrans" cxnId="{1BEF21B4-65F5-6745-AE91-F0E611C8A41C}">
      <dgm:prSet/>
      <dgm:spPr/>
      <dgm:t>
        <a:bodyPr/>
        <a:lstStyle/>
        <a:p>
          <a:endParaRPr lang="en-US"/>
        </a:p>
      </dgm:t>
    </dgm:pt>
    <dgm:pt modelId="{554CEEE3-6833-3446-BC94-CF29FFF9A642}">
      <dgm:prSet phldrT="[Text]" custT="1"/>
      <dgm:spPr/>
      <dgm:t>
        <a:bodyPr/>
        <a:lstStyle/>
        <a:p>
          <a:r>
            <a:rPr lang="en-US" sz="1300" b="1" dirty="0" smtClean="0"/>
            <a:t>18 Warrants of Commitment issued</a:t>
          </a:r>
          <a:endParaRPr lang="en-US" sz="1300" b="1" dirty="0"/>
        </a:p>
      </dgm:t>
    </dgm:pt>
    <dgm:pt modelId="{473B58A0-B433-3248-9DFE-D201DC69D854}" type="parTrans" cxnId="{7F25D242-041F-0E4E-ACB5-54F3F9A4943A}">
      <dgm:prSet/>
      <dgm:spPr/>
      <dgm:t>
        <a:bodyPr/>
        <a:lstStyle/>
        <a:p>
          <a:endParaRPr lang="en-US"/>
        </a:p>
      </dgm:t>
    </dgm:pt>
    <dgm:pt modelId="{FF6AA98E-8F15-CB46-9970-91CEC132116F}" type="sibTrans" cxnId="{7F25D242-041F-0E4E-ACB5-54F3F9A4943A}">
      <dgm:prSet/>
      <dgm:spPr/>
      <dgm:t>
        <a:bodyPr/>
        <a:lstStyle/>
        <a:p>
          <a:endParaRPr lang="en-US"/>
        </a:p>
      </dgm:t>
    </dgm:pt>
    <dgm:pt modelId="{3DDC3687-CB4D-594F-AB25-0547F3314E33}">
      <dgm:prSet phldrT="[Text]"/>
      <dgm:spPr/>
      <dgm:t>
        <a:bodyPr/>
        <a:lstStyle/>
        <a:p>
          <a:r>
            <a:rPr lang="en-US" b="1" dirty="0" smtClean="0"/>
            <a:t>2 Warrants of Commitment sent to police for execution</a:t>
          </a:r>
          <a:endParaRPr lang="en-US" b="1" dirty="0"/>
        </a:p>
      </dgm:t>
    </dgm:pt>
    <dgm:pt modelId="{D8920491-16B6-224B-9224-0D54690069A1}" type="parTrans" cxnId="{3D9B5781-A53B-8E42-8D92-55CA82C40F77}">
      <dgm:prSet/>
      <dgm:spPr/>
      <dgm:t>
        <a:bodyPr/>
        <a:lstStyle/>
        <a:p>
          <a:endParaRPr lang="en-US"/>
        </a:p>
      </dgm:t>
    </dgm:pt>
    <dgm:pt modelId="{5B2F144E-02E4-2848-867F-C7EB936C09B4}" type="sibTrans" cxnId="{3D9B5781-A53B-8E42-8D92-55CA82C40F77}">
      <dgm:prSet/>
      <dgm:spPr/>
      <dgm:t>
        <a:bodyPr/>
        <a:lstStyle/>
        <a:p>
          <a:endParaRPr lang="en-US"/>
        </a:p>
      </dgm:t>
    </dgm:pt>
    <dgm:pt modelId="{33B949C4-87FE-F946-95CC-AC2877B2AF27}">
      <dgm:prSet phldrT="[Text]" custT="1"/>
      <dgm:spPr/>
      <dgm:t>
        <a:bodyPr/>
        <a:lstStyle/>
        <a:p>
          <a:r>
            <a:rPr lang="en-US" sz="1300" b="1" dirty="0" smtClean="0"/>
            <a:t>0</a:t>
          </a:r>
          <a:endParaRPr lang="en-US" sz="1300" b="1" dirty="0"/>
        </a:p>
      </dgm:t>
    </dgm:pt>
    <dgm:pt modelId="{33218D0D-911B-AB43-B4AF-5DEB2EC60DAC}" type="parTrans" cxnId="{0F512CB7-1519-0C49-857F-86CF7432CBEF}">
      <dgm:prSet/>
      <dgm:spPr/>
      <dgm:t>
        <a:bodyPr/>
        <a:lstStyle/>
        <a:p>
          <a:endParaRPr lang="en-US"/>
        </a:p>
      </dgm:t>
    </dgm:pt>
    <dgm:pt modelId="{8CE2C724-2152-E64D-B75A-52033A778EC6}" type="sibTrans" cxnId="{0F512CB7-1519-0C49-857F-86CF7432CBEF}">
      <dgm:prSet/>
      <dgm:spPr/>
      <dgm:t>
        <a:bodyPr/>
        <a:lstStyle/>
        <a:p>
          <a:endParaRPr lang="en-US"/>
        </a:p>
      </dgm:t>
    </dgm:pt>
    <dgm:pt modelId="{81A5748D-A2F4-E243-9ADD-C53D8151914C}">
      <dgm:prSet phldrT="[Text]" custT="1"/>
      <dgm:spPr/>
      <dgm:t>
        <a:bodyPr/>
        <a:lstStyle/>
        <a:p>
          <a:r>
            <a:rPr lang="en-US" sz="1300" dirty="0" smtClean="0"/>
            <a:t>Persons recorded imprisoned by Correctional Services</a:t>
          </a:r>
          <a:endParaRPr lang="en-US" sz="1300" dirty="0"/>
        </a:p>
      </dgm:t>
    </dgm:pt>
    <dgm:pt modelId="{80172119-B596-4143-8FA8-34D5A28DFB50}" type="parTrans" cxnId="{CECDD6CA-8B6D-8C49-8F19-A7A7096098A5}">
      <dgm:prSet/>
      <dgm:spPr/>
      <dgm:t>
        <a:bodyPr/>
        <a:lstStyle/>
        <a:p>
          <a:endParaRPr lang="en-US"/>
        </a:p>
      </dgm:t>
    </dgm:pt>
    <dgm:pt modelId="{FF4294D1-6E07-D04C-AF6F-54B10C8A340D}" type="sibTrans" cxnId="{CECDD6CA-8B6D-8C49-8F19-A7A7096098A5}">
      <dgm:prSet/>
      <dgm:spPr/>
      <dgm:t>
        <a:bodyPr/>
        <a:lstStyle/>
        <a:p>
          <a:endParaRPr lang="en-US"/>
        </a:p>
      </dgm:t>
    </dgm:pt>
    <dgm:pt modelId="{790728FD-A7B1-8346-AC71-8066F968C14E}" type="pres">
      <dgm:prSet presAssocID="{B2795194-4BFD-6441-9E80-0BB70F09BE6C}" presName="Name0" presStyleCnt="0">
        <dgm:presLayoutVars>
          <dgm:dir/>
          <dgm:animLvl val="lvl"/>
          <dgm:resizeHandles val="exact"/>
        </dgm:presLayoutVars>
      </dgm:prSet>
      <dgm:spPr/>
    </dgm:pt>
    <dgm:pt modelId="{673E0AEF-93DC-AF40-973C-FC72FB98587A}" type="pres">
      <dgm:prSet presAssocID="{6F3FF7A0-FD98-1542-B334-ADD7A0794AF3}" presName="Name8" presStyleCnt="0"/>
      <dgm:spPr/>
    </dgm:pt>
    <dgm:pt modelId="{AAA0D070-F34C-8B46-9744-A0A2BAA42E2E}" type="pres">
      <dgm:prSet presAssocID="{6F3FF7A0-FD98-1542-B334-ADD7A0794AF3}" presName="level" presStyleLbl="node1" presStyleIdx="0" presStyleCnt="6" custLinFactNeighborX="181">
        <dgm:presLayoutVars>
          <dgm:chMax val="1"/>
          <dgm:bulletEnabled val="1"/>
        </dgm:presLayoutVars>
      </dgm:prSet>
      <dgm:spPr/>
      <dgm:t>
        <a:bodyPr/>
        <a:lstStyle/>
        <a:p>
          <a:endParaRPr lang="en-US"/>
        </a:p>
      </dgm:t>
    </dgm:pt>
    <dgm:pt modelId="{E3960832-4572-C143-954E-2EF76D1F208D}" type="pres">
      <dgm:prSet presAssocID="{6F3FF7A0-FD98-1542-B334-ADD7A0794AF3}" presName="levelTx" presStyleLbl="revTx" presStyleIdx="0" presStyleCnt="0">
        <dgm:presLayoutVars>
          <dgm:chMax val="1"/>
          <dgm:bulletEnabled val="1"/>
        </dgm:presLayoutVars>
      </dgm:prSet>
      <dgm:spPr/>
      <dgm:t>
        <a:bodyPr/>
        <a:lstStyle/>
        <a:p>
          <a:endParaRPr lang="en-US"/>
        </a:p>
      </dgm:t>
    </dgm:pt>
    <dgm:pt modelId="{2F31946F-499D-A749-8B0D-B7BE287BD23C}" type="pres">
      <dgm:prSet presAssocID="{DA6349B0-B19F-BC48-8155-B7804E056D77}" presName="Name8" presStyleCnt="0"/>
      <dgm:spPr/>
    </dgm:pt>
    <dgm:pt modelId="{BB706F2E-5B6E-F24F-B8CD-FE8683AC1F28}" type="pres">
      <dgm:prSet presAssocID="{DA6349B0-B19F-BC48-8155-B7804E056D77}" presName="level" presStyleLbl="node1" presStyleIdx="1" presStyleCnt="6" custLinFactNeighborX="217">
        <dgm:presLayoutVars>
          <dgm:chMax val="1"/>
          <dgm:bulletEnabled val="1"/>
        </dgm:presLayoutVars>
      </dgm:prSet>
      <dgm:spPr/>
      <dgm:t>
        <a:bodyPr/>
        <a:lstStyle/>
        <a:p>
          <a:endParaRPr lang="en-US"/>
        </a:p>
      </dgm:t>
    </dgm:pt>
    <dgm:pt modelId="{0A90FB05-A4B5-334B-BCBE-ED5D8D597C71}" type="pres">
      <dgm:prSet presAssocID="{DA6349B0-B19F-BC48-8155-B7804E056D77}" presName="levelTx" presStyleLbl="revTx" presStyleIdx="0" presStyleCnt="0">
        <dgm:presLayoutVars>
          <dgm:chMax val="1"/>
          <dgm:bulletEnabled val="1"/>
        </dgm:presLayoutVars>
      </dgm:prSet>
      <dgm:spPr/>
      <dgm:t>
        <a:bodyPr/>
        <a:lstStyle/>
        <a:p>
          <a:endParaRPr lang="en-US"/>
        </a:p>
      </dgm:t>
    </dgm:pt>
    <dgm:pt modelId="{3EC47A43-8363-D444-926A-8C9D8B2B349B}" type="pres">
      <dgm:prSet presAssocID="{752962C3-A4E7-D14E-9AA1-2E8596AE0448}" presName="Name8" presStyleCnt="0"/>
      <dgm:spPr/>
    </dgm:pt>
    <dgm:pt modelId="{6BE84D8D-F06E-5B41-B768-7BFF15E2D822}" type="pres">
      <dgm:prSet presAssocID="{752962C3-A4E7-D14E-9AA1-2E8596AE0448}" presName="level" presStyleLbl="node1" presStyleIdx="2" presStyleCnt="6">
        <dgm:presLayoutVars>
          <dgm:chMax val="1"/>
          <dgm:bulletEnabled val="1"/>
        </dgm:presLayoutVars>
      </dgm:prSet>
      <dgm:spPr/>
      <dgm:t>
        <a:bodyPr/>
        <a:lstStyle/>
        <a:p>
          <a:endParaRPr lang="en-US"/>
        </a:p>
      </dgm:t>
    </dgm:pt>
    <dgm:pt modelId="{B2AC99C5-C50C-EA4D-9CDC-7DB3DA57C638}" type="pres">
      <dgm:prSet presAssocID="{752962C3-A4E7-D14E-9AA1-2E8596AE0448}" presName="levelTx" presStyleLbl="revTx" presStyleIdx="0" presStyleCnt="0">
        <dgm:presLayoutVars>
          <dgm:chMax val="1"/>
          <dgm:bulletEnabled val="1"/>
        </dgm:presLayoutVars>
      </dgm:prSet>
      <dgm:spPr/>
      <dgm:t>
        <a:bodyPr/>
        <a:lstStyle/>
        <a:p>
          <a:endParaRPr lang="en-US"/>
        </a:p>
      </dgm:t>
    </dgm:pt>
    <dgm:pt modelId="{F093CCF8-F204-654F-8060-EA56527DCBB6}" type="pres">
      <dgm:prSet presAssocID="{554CEEE3-6833-3446-BC94-CF29FFF9A642}" presName="Name8" presStyleCnt="0"/>
      <dgm:spPr/>
    </dgm:pt>
    <dgm:pt modelId="{25E140FF-8844-D34B-8410-64D9FA859975}" type="pres">
      <dgm:prSet presAssocID="{554CEEE3-6833-3446-BC94-CF29FFF9A642}" presName="level" presStyleLbl="node1" presStyleIdx="3" presStyleCnt="6">
        <dgm:presLayoutVars>
          <dgm:chMax val="1"/>
          <dgm:bulletEnabled val="1"/>
        </dgm:presLayoutVars>
      </dgm:prSet>
      <dgm:spPr/>
      <dgm:t>
        <a:bodyPr/>
        <a:lstStyle/>
        <a:p>
          <a:endParaRPr lang="en-US"/>
        </a:p>
      </dgm:t>
    </dgm:pt>
    <dgm:pt modelId="{B3027E64-10D6-A144-800E-55D2C42C71C8}" type="pres">
      <dgm:prSet presAssocID="{554CEEE3-6833-3446-BC94-CF29FFF9A642}" presName="levelTx" presStyleLbl="revTx" presStyleIdx="0" presStyleCnt="0">
        <dgm:presLayoutVars>
          <dgm:chMax val="1"/>
          <dgm:bulletEnabled val="1"/>
        </dgm:presLayoutVars>
      </dgm:prSet>
      <dgm:spPr/>
      <dgm:t>
        <a:bodyPr/>
        <a:lstStyle/>
        <a:p>
          <a:endParaRPr lang="en-US"/>
        </a:p>
      </dgm:t>
    </dgm:pt>
    <dgm:pt modelId="{9D3C7E47-97E7-D54B-88DB-D904443E8EF0}" type="pres">
      <dgm:prSet presAssocID="{3DDC3687-CB4D-594F-AB25-0547F3314E33}" presName="Name8" presStyleCnt="0"/>
      <dgm:spPr/>
    </dgm:pt>
    <dgm:pt modelId="{71C506CB-A68B-8E41-8EAC-70969F1A4E15}" type="pres">
      <dgm:prSet presAssocID="{3DDC3687-CB4D-594F-AB25-0547F3314E33}" presName="level" presStyleLbl="node1" presStyleIdx="4" presStyleCnt="6">
        <dgm:presLayoutVars>
          <dgm:chMax val="1"/>
          <dgm:bulletEnabled val="1"/>
        </dgm:presLayoutVars>
      </dgm:prSet>
      <dgm:spPr/>
      <dgm:t>
        <a:bodyPr/>
        <a:lstStyle/>
        <a:p>
          <a:endParaRPr lang="en-US"/>
        </a:p>
      </dgm:t>
    </dgm:pt>
    <dgm:pt modelId="{CCB050B2-C611-A04E-8C06-B526E0911B82}" type="pres">
      <dgm:prSet presAssocID="{3DDC3687-CB4D-594F-AB25-0547F3314E33}" presName="levelTx" presStyleLbl="revTx" presStyleIdx="0" presStyleCnt="0">
        <dgm:presLayoutVars>
          <dgm:chMax val="1"/>
          <dgm:bulletEnabled val="1"/>
        </dgm:presLayoutVars>
      </dgm:prSet>
      <dgm:spPr/>
      <dgm:t>
        <a:bodyPr/>
        <a:lstStyle/>
        <a:p>
          <a:endParaRPr lang="en-US"/>
        </a:p>
      </dgm:t>
    </dgm:pt>
    <dgm:pt modelId="{38C2D841-5DD6-2B4F-8335-C96641A9F3A8}" type="pres">
      <dgm:prSet presAssocID="{33B949C4-87FE-F946-95CC-AC2877B2AF27}" presName="Name8" presStyleCnt="0"/>
      <dgm:spPr/>
    </dgm:pt>
    <dgm:pt modelId="{3C593743-F58D-CA41-B624-68B12E236520}" type="pres">
      <dgm:prSet presAssocID="{33B949C4-87FE-F946-95CC-AC2877B2AF27}" presName="acctBkgd" presStyleLbl="alignAcc1" presStyleIdx="0" presStyleCnt="1" custScaleX="50129" custScaleY="104501" custLinFactNeighborX="-25161" custLinFactNeighborY="0"/>
      <dgm:spPr/>
      <dgm:t>
        <a:bodyPr/>
        <a:lstStyle/>
        <a:p>
          <a:endParaRPr lang="en-US"/>
        </a:p>
      </dgm:t>
    </dgm:pt>
    <dgm:pt modelId="{0F612444-EA43-D941-96C9-E2F1CB2A6F9C}" type="pres">
      <dgm:prSet presAssocID="{33B949C4-87FE-F946-95CC-AC2877B2AF27}" presName="acctTx" presStyleLbl="alignAcc1" presStyleIdx="0" presStyleCnt="1">
        <dgm:presLayoutVars>
          <dgm:bulletEnabled val="1"/>
        </dgm:presLayoutVars>
      </dgm:prSet>
      <dgm:spPr/>
      <dgm:t>
        <a:bodyPr/>
        <a:lstStyle/>
        <a:p>
          <a:endParaRPr lang="en-US"/>
        </a:p>
      </dgm:t>
    </dgm:pt>
    <dgm:pt modelId="{055755AF-46E3-5948-975E-BB0277ED9B13}" type="pres">
      <dgm:prSet presAssocID="{33B949C4-87FE-F946-95CC-AC2877B2AF27}" presName="level" presStyleLbl="node1" presStyleIdx="5" presStyleCnt="6">
        <dgm:presLayoutVars>
          <dgm:chMax val="1"/>
          <dgm:bulletEnabled val="1"/>
        </dgm:presLayoutVars>
      </dgm:prSet>
      <dgm:spPr/>
      <dgm:t>
        <a:bodyPr/>
        <a:lstStyle/>
        <a:p>
          <a:endParaRPr lang="en-US"/>
        </a:p>
      </dgm:t>
    </dgm:pt>
    <dgm:pt modelId="{BF604018-3B99-1A4E-BB59-A04D5CEB5BB0}" type="pres">
      <dgm:prSet presAssocID="{33B949C4-87FE-F946-95CC-AC2877B2AF27}" presName="levelTx" presStyleLbl="revTx" presStyleIdx="0" presStyleCnt="0">
        <dgm:presLayoutVars>
          <dgm:chMax val="1"/>
          <dgm:bulletEnabled val="1"/>
        </dgm:presLayoutVars>
      </dgm:prSet>
      <dgm:spPr/>
      <dgm:t>
        <a:bodyPr/>
        <a:lstStyle/>
        <a:p>
          <a:endParaRPr lang="en-US"/>
        </a:p>
      </dgm:t>
    </dgm:pt>
  </dgm:ptLst>
  <dgm:cxnLst>
    <dgm:cxn modelId="{745D7162-21AF-49EE-B5BE-54864889246A}" type="presOf" srcId="{3DDC3687-CB4D-594F-AB25-0547F3314E33}" destId="{71C506CB-A68B-8E41-8EAC-70969F1A4E15}" srcOrd="0" destOrd="0" presId="urn:microsoft.com/office/officeart/2005/8/layout/pyramid3"/>
    <dgm:cxn modelId="{63EF4C29-A86B-4755-A347-5533AD7DECEC}" type="presOf" srcId="{3DDC3687-CB4D-594F-AB25-0547F3314E33}" destId="{CCB050B2-C611-A04E-8C06-B526E0911B82}" srcOrd="1" destOrd="0" presId="urn:microsoft.com/office/officeart/2005/8/layout/pyramid3"/>
    <dgm:cxn modelId="{E85C3EF9-4BB0-4321-86A3-E10419AA2133}" type="presOf" srcId="{B2795194-4BFD-6441-9E80-0BB70F09BE6C}" destId="{790728FD-A7B1-8346-AC71-8066F968C14E}" srcOrd="0" destOrd="0" presId="urn:microsoft.com/office/officeart/2005/8/layout/pyramid3"/>
    <dgm:cxn modelId="{3D9B5781-A53B-8E42-8D92-55CA82C40F77}" srcId="{B2795194-4BFD-6441-9E80-0BB70F09BE6C}" destId="{3DDC3687-CB4D-594F-AB25-0547F3314E33}" srcOrd="4" destOrd="0" parTransId="{D8920491-16B6-224B-9224-0D54690069A1}" sibTransId="{5B2F144E-02E4-2848-867F-C7EB936C09B4}"/>
    <dgm:cxn modelId="{AB7DC7A7-4CBA-4C4C-AE72-1D87A06F525A}" type="presOf" srcId="{554CEEE3-6833-3446-BC94-CF29FFF9A642}" destId="{B3027E64-10D6-A144-800E-55D2C42C71C8}" srcOrd="1" destOrd="0" presId="urn:microsoft.com/office/officeart/2005/8/layout/pyramid3"/>
    <dgm:cxn modelId="{B6AAFB62-7899-4FFC-8B4B-19EA7A32D417}" type="presOf" srcId="{33B949C4-87FE-F946-95CC-AC2877B2AF27}" destId="{055755AF-46E3-5948-975E-BB0277ED9B13}" srcOrd="0" destOrd="0" presId="urn:microsoft.com/office/officeart/2005/8/layout/pyramid3"/>
    <dgm:cxn modelId="{B8185347-A9D2-4416-9F45-C14FA12918CC}" type="presOf" srcId="{554CEEE3-6833-3446-BC94-CF29FFF9A642}" destId="{25E140FF-8844-D34B-8410-64D9FA859975}" srcOrd="0" destOrd="0" presId="urn:microsoft.com/office/officeart/2005/8/layout/pyramid3"/>
    <dgm:cxn modelId="{CD49FB04-5A19-405D-A45F-692D119B1461}" type="presOf" srcId="{6F3FF7A0-FD98-1542-B334-ADD7A0794AF3}" destId="{AAA0D070-F34C-8B46-9744-A0A2BAA42E2E}" srcOrd="0" destOrd="0" presId="urn:microsoft.com/office/officeart/2005/8/layout/pyramid3"/>
    <dgm:cxn modelId="{3F9DA0C9-8FF4-4957-AAA4-B9628A22869E}" type="presOf" srcId="{752962C3-A4E7-D14E-9AA1-2E8596AE0448}" destId="{6BE84D8D-F06E-5B41-B768-7BFF15E2D822}" srcOrd="0" destOrd="0" presId="urn:microsoft.com/office/officeart/2005/8/layout/pyramid3"/>
    <dgm:cxn modelId="{99EE7CA5-3126-465B-A0B6-A8186268C507}" type="presOf" srcId="{81A5748D-A2F4-E243-9ADD-C53D8151914C}" destId="{3C593743-F58D-CA41-B624-68B12E236520}" srcOrd="0" destOrd="0" presId="urn:microsoft.com/office/officeart/2005/8/layout/pyramid3"/>
    <dgm:cxn modelId="{EF7DC15D-CD52-D149-9841-EA2133BE10EE}" srcId="{B2795194-4BFD-6441-9E80-0BB70F09BE6C}" destId="{6F3FF7A0-FD98-1542-B334-ADD7A0794AF3}" srcOrd="0" destOrd="0" parTransId="{4B5283E6-E8CE-AD46-815A-E520FBB4BE6A}" sibTransId="{BE475B50-58F5-F24A-B172-7339C512E126}"/>
    <dgm:cxn modelId="{CECDD6CA-8B6D-8C49-8F19-A7A7096098A5}" srcId="{33B949C4-87FE-F946-95CC-AC2877B2AF27}" destId="{81A5748D-A2F4-E243-9ADD-C53D8151914C}" srcOrd="0" destOrd="0" parTransId="{80172119-B596-4143-8FA8-34D5A28DFB50}" sibTransId="{FF4294D1-6E07-D04C-AF6F-54B10C8A340D}"/>
    <dgm:cxn modelId="{CE2CCFB1-8CED-BA43-839F-A6F1A554AE6E}" srcId="{B2795194-4BFD-6441-9E80-0BB70F09BE6C}" destId="{DA6349B0-B19F-BC48-8155-B7804E056D77}" srcOrd="1" destOrd="0" parTransId="{A47DED73-A325-CE4D-9797-C26852013B45}" sibTransId="{EEA8509D-D756-9C4F-9D60-2B78AB4D0315}"/>
    <dgm:cxn modelId="{6F8D6D49-042C-433B-B963-20997F9FC17B}" type="presOf" srcId="{81A5748D-A2F4-E243-9ADD-C53D8151914C}" destId="{0F612444-EA43-D941-96C9-E2F1CB2A6F9C}" srcOrd="1" destOrd="0" presId="urn:microsoft.com/office/officeart/2005/8/layout/pyramid3"/>
    <dgm:cxn modelId="{0F512CB7-1519-0C49-857F-86CF7432CBEF}" srcId="{B2795194-4BFD-6441-9E80-0BB70F09BE6C}" destId="{33B949C4-87FE-F946-95CC-AC2877B2AF27}" srcOrd="5" destOrd="0" parTransId="{33218D0D-911B-AB43-B4AF-5DEB2EC60DAC}" sibTransId="{8CE2C724-2152-E64D-B75A-52033A778EC6}"/>
    <dgm:cxn modelId="{7F25D242-041F-0E4E-ACB5-54F3F9A4943A}" srcId="{B2795194-4BFD-6441-9E80-0BB70F09BE6C}" destId="{554CEEE3-6833-3446-BC94-CF29FFF9A642}" srcOrd="3" destOrd="0" parTransId="{473B58A0-B433-3248-9DFE-D201DC69D854}" sibTransId="{FF6AA98E-8F15-CB46-9970-91CEC132116F}"/>
    <dgm:cxn modelId="{92BA7D42-437D-499E-B563-7303602A0321}" type="presOf" srcId="{6F3FF7A0-FD98-1542-B334-ADD7A0794AF3}" destId="{E3960832-4572-C143-954E-2EF76D1F208D}" srcOrd="1" destOrd="0" presId="urn:microsoft.com/office/officeart/2005/8/layout/pyramid3"/>
    <dgm:cxn modelId="{C678A423-A79E-40EF-A6D8-3DAA1A4AC65A}" type="presOf" srcId="{DA6349B0-B19F-BC48-8155-B7804E056D77}" destId="{0A90FB05-A4B5-334B-BCBE-ED5D8D597C71}" srcOrd="1" destOrd="0" presId="urn:microsoft.com/office/officeart/2005/8/layout/pyramid3"/>
    <dgm:cxn modelId="{1502D975-4D05-4749-BC88-2B781C2821F6}" type="presOf" srcId="{33B949C4-87FE-F946-95CC-AC2877B2AF27}" destId="{BF604018-3B99-1A4E-BB59-A04D5CEB5BB0}" srcOrd="1" destOrd="0" presId="urn:microsoft.com/office/officeart/2005/8/layout/pyramid3"/>
    <dgm:cxn modelId="{1BEF21B4-65F5-6745-AE91-F0E611C8A41C}" srcId="{B2795194-4BFD-6441-9E80-0BB70F09BE6C}" destId="{752962C3-A4E7-D14E-9AA1-2E8596AE0448}" srcOrd="2" destOrd="0" parTransId="{00CC8126-E928-5043-B4BE-D97DE03C88EB}" sibTransId="{ADBC02DE-8482-D84B-8AB0-F835FEF1F59B}"/>
    <dgm:cxn modelId="{1E12A740-ABCA-405C-AF36-9C1FF63575E3}" type="presOf" srcId="{DA6349B0-B19F-BC48-8155-B7804E056D77}" destId="{BB706F2E-5B6E-F24F-B8CD-FE8683AC1F28}" srcOrd="0" destOrd="0" presId="urn:microsoft.com/office/officeart/2005/8/layout/pyramid3"/>
    <dgm:cxn modelId="{4E978E19-2018-48B6-A38E-1679D50059BF}" type="presOf" srcId="{752962C3-A4E7-D14E-9AA1-2E8596AE0448}" destId="{B2AC99C5-C50C-EA4D-9CDC-7DB3DA57C638}" srcOrd="1" destOrd="0" presId="urn:microsoft.com/office/officeart/2005/8/layout/pyramid3"/>
    <dgm:cxn modelId="{DC4E13FA-D193-4162-A8CB-46F26C3D1B81}" type="presParOf" srcId="{790728FD-A7B1-8346-AC71-8066F968C14E}" destId="{673E0AEF-93DC-AF40-973C-FC72FB98587A}" srcOrd="0" destOrd="0" presId="urn:microsoft.com/office/officeart/2005/8/layout/pyramid3"/>
    <dgm:cxn modelId="{BF04F064-C304-4FF7-9D59-D9DFB7A9246F}" type="presParOf" srcId="{673E0AEF-93DC-AF40-973C-FC72FB98587A}" destId="{AAA0D070-F34C-8B46-9744-A0A2BAA42E2E}" srcOrd="0" destOrd="0" presId="urn:microsoft.com/office/officeart/2005/8/layout/pyramid3"/>
    <dgm:cxn modelId="{26D45EA9-6C3D-4505-A226-5E16C7831542}" type="presParOf" srcId="{673E0AEF-93DC-AF40-973C-FC72FB98587A}" destId="{E3960832-4572-C143-954E-2EF76D1F208D}" srcOrd="1" destOrd="0" presId="urn:microsoft.com/office/officeart/2005/8/layout/pyramid3"/>
    <dgm:cxn modelId="{F595BCCF-953E-467F-875E-7DFEA5A81DAE}" type="presParOf" srcId="{790728FD-A7B1-8346-AC71-8066F968C14E}" destId="{2F31946F-499D-A749-8B0D-B7BE287BD23C}" srcOrd="1" destOrd="0" presId="urn:microsoft.com/office/officeart/2005/8/layout/pyramid3"/>
    <dgm:cxn modelId="{A269746F-9A22-4987-B04E-F5D878F826AA}" type="presParOf" srcId="{2F31946F-499D-A749-8B0D-B7BE287BD23C}" destId="{BB706F2E-5B6E-F24F-B8CD-FE8683AC1F28}" srcOrd="0" destOrd="0" presId="urn:microsoft.com/office/officeart/2005/8/layout/pyramid3"/>
    <dgm:cxn modelId="{D346155D-9C4B-4229-A9C3-5A0756913201}" type="presParOf" srcId="{2F31946F-499D-A749-8B0D-B7BE287BD23C}" destId="{0A90FB05-A4B5-334B-BCBE-ED5D8D597C71}" srcOrd="1" destOrd="0" presId="urn:microsoft.com/office/officeart/2005/8/layout/pyramid3"/>
    <dgm:cxn modelId="{AC8D70F2-3BFA-4F18-BC5D-C000E5C9E279}" type="presParOf" srcId="{790728FD-A7B1-8346-AC71-8066F968C14E}" destId="{3EC47A43-8363-D444-926A-8C9D8B2B349B}" srcOrd="2" destOrd="0" presId="urn:microsoft.com/office/officeart/2005/8/layout/pyramid3"/>
    <dgm:cxn modelId="{E74C7571-5630-4BE5-B6AD-5264DD0EA7F5}" type="presParOf" srcId="{3EC47A43-8363-D444-926A-8C9D8B2B349B}" destId="{6BE84D8D-F06E-5B41-B768-7BFF15E2D822}" srcOrd="0" destOrd="0" presId="urn:microsoft.com/office/officeart/2005/8/layout/pyramid3"/>
    <dgm:cxn modelId="{4CF7C3C5-9178-4F2F-96B1-1A1268693876}" type="presParOf" srcId="{3EC47A43-8363-D444-926A-8C9D8B2B349B}" destId="{B2AC99C5-C50C-EA4D-9CDC-7DB3DA57C638}" srcOrd="1" destOrd="0" presId="urn:microsoft.com/office/officeart/2005/8/layout/pyramid3"/>
    <dgm:cxn modelId="{571DD6DF-3416-4763-9142-F47415BB15D6}" type="presParOf" srcId="{790728FD-A7B1-8346-AC71-8066F968C14E}" destId="{F093CCF8-F204-654F-8060-EA56527DCBB6}" srcOrd="3" destOrd="0" presId="urn:microsoft.com/office/officeart/2005/8/layout/pyramid3"/>
    <dgm:cxn modelId="{80A2B306-61DD-4E13-B83A-DB1D35003BAD}" type="presParOf" srcId="{F093CCF8-F204-654F-8060-EA56527DCBB6}" destId="{25E140FF-8844-D34B-8410-64D9FA859975}" srcOrd="0" destOrd="0" presId="urn:microsoft.com/office/officeart/2005/8/layout/pyramid3"/>
    <dgm:cxn modelId="{5232592A-9F1E-4824-8177-9927266E3373}" type="presParOf" srcId="{F093CCF8-F204-654F-8060-EA56527DCBB6}" destId="{B3027E64-10D6-A144-800E-55D2C42C71C8}" srcOrd="1" destOrd="0" presId="urn:microsoft.com/office/officeart/2005/8/layout/pyramid3"/>
    <dgm:cxn modelId="{90243B87-DFA1-4AC8-A1C1-A744832F15BD}" type="presParOf" srcId="{790728FD-A7B1-8346-AC71-8066F968C14E}" destId="{9D3C7E47-97E7-D54B-88DB-D904443E8EF0}" srcOrd="4" destOrd="0" presId="urn:microsoft.com/office/officeart/2005/8/layout/pyramid3"/>
    <dgm:cxn modelId="{7B591299-CB67-4C9D-8D9F-16E0C45115F3}" type="presParOf" srcId="{9D3C7E47-97E7-D54B-88DB-D904443E8EF0}" destId="{71C506CB-A68B-8E41-8EAC-70969F1A4E15}" srcOrd="0" destOrd="0" presId="urn:microsoft.com/office/officeart/2005/8/layout/pyramid3"/>
    <dgm:cxn modelId="{B6BE5C07-FE90-4DED-A010-8888DA752894}" type="presParOf" srcId="{9D3C7E47-97E7-D54B-88DB-D904443E8EF0}" destId="{CCB050B2-C611-A04E-8C06-B526E0911B82}" srcOrd="1" destOrd="0" presId="urn:microsoft.com/office/officeart/2005/8/layout/pyramid3"/>
    <dgm:cxn modelId="{7FA8B81F-A42E-40C7-A77C-D20A4479A857}" type="presParOf" srcId="{790728FD-A7B1-8346-AC71-8066F968C14E}" destId="{38C2D841-5DD6-2B4F-8335-C96641A9F3A8}" srcOrd="5" destOrd="0" presId="urn:microsoft.com/office/officeart/2005/8/layout/pyramid3"/>
    <dgm:cxn modelId="{BA16C9DF-9373-4B84-9C83-F41EEAA2149B}" type="presParOf" srcId="{38C2D841-5DD6-2B4F-8335-C96641A9F3A8}" destId="{3C593743-F58D-CA41-B624-68B12E236520}" srcOrd="0" destOrd="0" presId="urn:microsoft.com/office/officeart/2005/8/layout/pyramid3"/>
    <dgm:cxn modelId="{70EB4991-B01E-43B3-A3B0-16DCA7873784}" type="presParOf" srcId="{38C2D841-5DD6-2B4F-8335-C96641A9F3A8}" destId="{0F612444-EA43-D941-96C9-E2F1CB2A6F9C}" srcOrd="1" destOrd="0" presId="urn:microsoft.com/office/officeart/2005/8/layout/pyramid3"/>
    <dgm:cxn modelId="{3FEC6E58-5CD3-4E86-BB51-6B5DD02D49D6}" type="presParOf" srcId="{38C2D841-5DD6-2B4F-8335-C96641A9F3A8}" destId="{055755AF-46E3-5948-975E-BB0277ED9B13}" srcOrd="2" destOrd="0" presId="urn:microsoft.com/office/officeart/2005/8/layout/pyramid3"/>
    <dgm:cxn modelId="{68CD8AEA-70BE-49E3-900C-17FE5A7E9B72}" type="presParOf" srcId="{38C2D841-5DD6-2B4F-8335-C96641A9F3A8}" destId="{BF604018-3B99-1A4E-BB59-A04D5CEB5BB0}" srcOrd="3" destOrd="0" presId="urn:microsoft.com/office/officeart/2005/8/layout/pyramid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A0D070-F34C-8B46-9744-A0A2BAA42E2E}">
      <dsp:nvSpPr>
        <dsp:cNvPr id="0" name=""/>
        <dsp:cNvSpPr/>
      </dsp:nvSpPr>
      <dsp:spPr>
        <a:xfrm rot="10800000">
          <a:off x="693489" y="-9037"/>
          <a:ext cx="5646364" cy="803152"/>
        </a:xfrm>
        <a:prstGeom prst="trapezoid">
          <a:avLst>
            <a:gd name="adj" fmla="val 58585"/>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 of Imprisonment Orders issued by Village Courts = 1267 (estimate), 22% of all cases heard</a:t>
          </a:r>
          <a:endParaRPr lang="en-US" sz="1300" b="1" kern="1200" dirty="0"/>
        </a:p>
      </dsp:txBody>
      <dsp:txXfrm>
        <a:off x="1681603" y="-9037"/>
        <a:ext cx="3670136" cy="803152"/>
      </dsp:txXfrm>
    </dsp:sp>
    <dsp:sp modelId="{BB706F2E-5B6E-F24F-B8CD-FE8683AC1F28}">
      <dsp:nvSpPr>
        <dsp:cNvPr id="0" name=""/>
        <dsp:cNvSpPr/>
      </dsp:nvSpPr>
      <dsp:spPr>
        <a:xfrm rot="10800000">
          <a:off x="1164010" y="794115"/>
          <a:ext cx="4705303" cy="803152"/>
        </a:xfrm>
        <a:prstGeom prst="trapezoid">
          <a:avLst>
            <a:gd name="adj" fmla="val 58585"/>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 of Imprisonment Orders received by District Court = ??</a:t>
          </a:r>
          <a:endParaRPr lang="en-US" sz="1300" b="1" kern="1200" dirty="0"/>
        </a:p>
      </dsp:txBody>
      <dsp:txXfrm>
        <a:off x="1987438" y="794115"/>
        <a:ext cx="3058447" cy="803152"/>
      </dsp:txXfrm>
    </dsp:sp>
    <dsp:sp modelId="{6BE84D8D-F06E-5B41-B768-7BFF15E2D822}">
      <dsp:nvSpPr>
        <dsp:cNvPr id="0" name=""/>
        <dsp:cNvSpPr/>
      </dsp:nvSpPr>
      <dsp:spPr>
        <a:xfrm rot="10800000">
          <a:off x="1624330" y="1597267"/>
          <a:ext cx="3764242" cy="803152"/>
        </a:xfrm>
        <a:prstGeom prst="trapezoid">
          <a:avLst>
            <a:gd name="adj" fmla="val 58585"/>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291 Warrants of Arrest issued by District Court, 23% of IOs </a:t>
          </a:r>
          <a:endParaRPr lang="en-US" sz="1300" b="1" kern="1200" dirty="0"/>
        </a:p>
      </dsp:txBody>
      <dsp:txXfrm>
        <a:off x="2283072" y="1597267"/>
        <a:ext cx="2446757" cy="803152"/>
      </dsp:txXfrm>
    </dsp:sp>
    <dsp:sp modelId="{25E140FF-8844-D34B-8410-64D9FA859975}">
      <dsp:nvSpPr>
        <dsp:cNvPr id="0" name=""/>
        <dsp:cNvSpPr/>
      </dsp:nvSpPr>
      <dsp:spPr>
        <a:xfrm rot="10800000">
          <a:off x="2094860" y="2400420"/>
          <a:ext cx="2823182" cy="803152"/>
        </a:xfrm>
        <a:prstGeom prst="trapezoid">
          <a:avLst>
            <a:gd name="adj" fmla="val 58585"/>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18 Warrants of Commitment issued</a:t>
          </a:r>
          <a:endParaRPr lang="en-US" sz="1300" b="1" kern="1200" dirty="0"/>
        </a:p>
      </dsp:txBody>
      <dsp:txXfrm>
        <a:off x="2588917" y="2400420"/>
        <a:ext cx="1835068" cy="803152"/>
      </dsp:txXfrm>
    </dsp:sp>
    <dsp:sp modelId="{71C506CB-A68B-8E41-8EAC-70969F1A4E15}">
      <dsp:nvSpPr>
        <dsp:cNvPr id="0" name=""/>
        <dsp:cNvSpPr/>
      </dsp:nvSpPr>
      <dsp:spPr>
        <a:xfrm rot="10800000">
          <a:off x="2565390" y="3203572"/>
          <a:ext cx="1882121" cy="803152"/>
        </a:xfrm>
        <a:prstGeom prst="trapezoid">
          <a:avLst>
            <a:gd name="adj" fmla="val 58585"/>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2 Warrants of Commitment sent to police for execution</a:t>
          </a:r>
          <a:endParaRPr lang="en-US" sz="1300" b="1" kern="1200" dirty="0"/>
        </a:p>
      </dsp:txBody>
      <dsp:txXfrm>
        <a:off x="2894762" y="3203572"/>
        <a:ext cx="1223378" cy="803152"/>
      </dsp:txXfrm>
    </dsp:sp>
    <dsp:sp modelId="{3C593743-F58D-CA41-B624-68B12E236520}">
      <dsp:nvSpPr>
        <dsp:cNvPr id="0" name=""/>
        <dsp:cNvSpPr/>
      </dsp:nvSpPr>
      <dsp:spPr>
        <a:xfrm>
          <a:off x="3494093" y="3988650"/>
          <a:ext cx="2747216" cy="839302"/>
        </a:xfrm>
        <a:prstGeom prst="nonIsoscelesTrapezoid">
          <a:avLst>
            <a:gd name="adj1" fmla="val 58585"/>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Persons recorded imprisoned by Correctional Services</a:t>
          </a:r>
          <a:endParaRPr lang="en-US" sz="1300" kern="1200" dirty="0"/>
        </a:p>
      </dsp:txBody>
      <dsp:txXfrm>
        <a:off x="3729965" y="3988650"/>
        <a:ext cx="2511344" cy="839302"/>
      </dsp:txXfrm>
    </dsp:sp>
    <dsp:sp modelId="{055755AF-46E3-5948-975E-BB0277ED9B13}">
      <dsp:nvSpPr>
        <dsp:cNvPr id="0" name=""/>
        <dsp:cNvSpPr/>
      </dsp:nvSpPr>
      <dsp:spPr>
        <a:xfrm rot="10800000">
          <a:off x="3035921" y="4006725"/>
          <a:ext cx="941060" cy="803152"/>
        </a:xfrm>
        <a:prstGeom prst="trapezoid">
          <a:avLst>
            <a:gd name="adj" fmla="val 58585"/>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0</a:t>
          </a:r>
          <a:endParaRPr lang="en-US" sz="1300" b="1" kern="1200" dirty="0"/>
        </a:p>
      </dsp:txBody>
      <dsp:txXfrm>
        <a:off x="3035921" y="4006725"/>
        <a:ext cx="941060" cy="80315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270" cy="49403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19869" y="0"/>
            <a:ext cx="2922270" cy="494030"/>
          </a:xfrm>
          <a:prstGeom prst="rect">
            <a:avLst/>
          </a:prstGeom>
        </p:spPr>
        <p:txBody>
          <a:bodyPr vert="horz" lIns="91440" tIns="45720" rIns="91440" bIns="45720" rtlCol="0"/>
          <a:lstStyle>
            <a:lvl1pPr algn="r">
              <a:defRPr sz="1200"/>
            </a:lvl1pPr>
          </a:lstStyle>
          <a:p>
            <a:fld id="{26014D21-A025-40D8-9958-4B615C16E76E}" type="datetimeFigureOut">
              <a:rPr lang="en-AU" smtClean="0"/>
              <a:pPr/>
              <a:t>1/09/2011</a:t>
            </a:fld>
            <a:endParaRPr lang="en-AU"/>
          </a:p>
        </p:txBody>
      </p:sp>
      <p:sp>
        <p:nvSpPr>
          <p:cNvPr id="4" name="Footer Placeholder 3"/>
          <p:cNvSpPr>
            <a:spLocks noGrp="1"/>
          </p:cNvSpPr>
          <p:nvPr>
            <p:ph type="ftr" sz="quarter" idx="2"/>
          </p:nvPr>
        </p:nvSpPr>
        <p:spPr>
          <a:xfrm>
            <a:off x="0" y="9384855"/>
            <a:ext cx="2922270" cy="49403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19869" y="9384855"/>
            <a:ext cx="2922270" cy="494030"/>
          </a:xfrm>
          <a:prstGeom prst="rect">
            <a:avLst/>
          </a:prstGeom>
        </p:spPr>
        <p:txBody>
          <a:bodyPr vert="horz" lIns="91440" tIns="45720" rIns="91440" bIns="45720" rtlCol="0" anchor="b"/>
          <a:lstStyle>
            <a:lvl1pPr algn="r">
              <a:defRPr sz="1200"/>
            </a:lvl1pPr>
          </a:lstStyle>
          <a:p>
            <a:fld id="{CC84FA72-39CF-4E1F-AC85-E2D81152EFFE}"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270" cy="49403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9869" y="0"/>
            <a:ext cx="2922270" cy="494030"/>
          </a:xfrm>
          <a:prstGeom prst="rect">
            <a:avLst/>
          </a:prstGeom>
        </p:spPr>
        <p:txBody>
          <a:bodyPr vert="horz" lIns="91440" tIns="45720" rIns="91440" bIns="45720" rtlCol="0"/>
          <a:lstStyle>
            <a:lvl1pPr algn="r">
              <a:defRPr sz="1200"/>
            </a:lvl1pPr>
          </a:lstStyle>
          <a:p>
            <a:fld id="{49D440AC-DCA1-4803-88D7-A0561306A27B}" type="datetimeFigureOut">
              <a:rPr lang="en-US" smtClean="0"/>
              <a:pPr/>
              <a:t>9/1/2011</a:t>
            </a:fld>
            <a:endParaRPr lang="en-US"/>
          </a:p>
        </p:txBody>
      </p:sp>
      <p:sp>
        <p:nvSpPr>
          <p:cNvPr id="4" name="Slide Image Placeholder 3"/>
          <p:cNvSpPr>
            <a:spLocks noGrp="1" noRot="1" noChangeAspect="1"/>
          </p:cNvSpPr>
          <p:nvPr>
            <p:ph type="sldImg" idx="2"/>
          </p:nvPr>
        </p:nvSpPr>
        <p:spPr>
          <a:xfrm>
            <a:off x="901700" y="741363"/>
            <a:ext cx="4940300" cy="37052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370" y="4693285"/>
            <a:ext cx="5394960" cy="44462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84855"/>
            <a:ext cx="2922270" cy="49403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9869" y="9384855"/>
            <a:ext cx="2922270" cy="494030"/>
          </a:xfrm>
          <a:prstGeom prst="rect">
            <a:avLst/>
          </a:prstGeom>
        </p:spPr>
        <p:txBody>
          <a:bodyPr vert="horz" lIns="91440" tIns="45720" rIns="91440" bIns="45720" rtlCol="0" anchor="b"/>
          <a:lstStyle>
            <a:lvl1pPr algn="r">
              <a:defRPr sz="1200"/>
            </a:lvl1pPr>
          </a:lstStyle>
          <a:p>
            <a:fld id="{7BE77FBB-B2C4-4BD9-A9A0-BBCD6E8280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A56571F-4812-45EB-A418-A00D3A1AB868}" type="datetimeFigureOut">
              <a:rPr lang="en-US" smtClean="0"/>
              <a:pPr/>
              <a:t>9/1/2011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1EEAD87-858D-4C67-8BA6-FEBCD90448F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56571F-4812-45EB-A418-A00D3A1AB868}" type="datetimeFigureOut">
              <a:rPr lang="en-US" smtClean="0"/>
              <a:pPr/>
              <a:t>9/1/2011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EAD87-858D-4C67-8BA6-FEBCD90448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56571F-4812-45EB-A418-A00D3A1AB868}" type="datetimeFigureOut">
              <a:rPr lang="en-US" smtClean="0"/>
              <a:pPr/>
              <a:t>9/1/2011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EAD87-858D-4C67-8BA6-FEBCD90448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56571F-4812-45EB-A418-A00D3A1AB868}" type="datetimeFigureOut">
              <a:rPr lang="en-US" smtClean="0"/>
              <a:pPr/>
              <a:t>9/1/2011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EAD87-858D-4C67-8BA6-FEBCD90448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A56571F-4812-45EB-A418-A00D3A1AB868}" type="datetimeFigureOut">
              <a:rPr lang="en-US" smtClean="0"/>
              <a:pPr/>
              <a:t>9/1/2011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EAD87-858D-4C67-8BA6-FEBCD90448F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56571F-4812-45EB-A418-A00D3A1AB868}" type="datetimeFigureOut">
              <a:rPr lang="en-US" smtClean="0"/>
              <a:pPr/>
              <a:t>9/1/2011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EAD87-858D-4C67-8BA6-FEBCD90448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A56571F-4812-45EB-A418-A00D3A1AB868}" type="datetimeFigureOut">
              <a:rPr lang="en-US" smtClean="0"/>
              <a:pPr/>
              <a:t>9/1/2011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EAD87-858D-4C67-8BA6-FEBCD90448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A56571F-4812-45EB-A418-A00D3A1AB868}" type="datetimeFigureOut">
              <a:rPr lang="en-US" smtClean="0"/>
              <a:pPr/>
              <a:t>9/1/2011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EAD87-858D-4C67-8BA6-FEBCD90448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6571F-4812-45EB-A418-A00D3A1AB868}" type="datetimeFigureOut">
              <a:rPr lang="en-US" smtClean="0"/>
              <a:pPr/>
              <a:t>9/1/2011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EAD87-858D-4C67-8BA6-FEBCD90448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56571F-4812-45EB-A418-A00D3A1AB868}" type="datetimeFigureOut">
              <a:rPr lang="en-US" smtClean="0"/>
              <a:pPr/>
              <a:t>9/1/2011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EAD87-858D-4C67-8BA6-FEBCD90448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56571F-4812-45EB-A418-A00D3A1AB868}" type="datetimeFigureOut">
              <a:rPr lang="en-US" smtClean="0"/>
              <a:pPr/>
              <a:t>9/1/2011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1EEAD87-858D-4C67-8BA6-FEBCD90448F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A56571F-4812-45EB-A418-A00D3A1AB868}" type="datetimeFigureOut">
              <a:rPr lang="en-US" smtClean="0"/>
              <a:pPr/>
              <a:t>9/1/2011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EEAD87-858D-4C67-8BA6-FEBCD90448F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Presentation to the </a:t>
            </a:r>
            <a:br>
              <a:rPr lang="en-US" dirty="0" smtClean="0"/>
            </a:br>
            <a:r>
              <a:rPr lang="en-US" dirty="0" smtClean="0"/>
              <a:t>Annual AES Conference, Sydney, 2011</a:t>
            </a:r>
            <a:endParaRPr lang="en-US" dirty="0"/>
          </a:p>
        </p:txBody>
      </p:sp>
      <p:sp>
        <p:nvSpPr>
          <p:cNvPr id="3" name="Subtitle 2"/>
          <p:cNvSpPr>
            <a:spLocks noGrp="1"/>
          </p:cNvSpPr>
          <p:nvPr>
            <p:ph type="subTitle" idx="1"/>
          </p:nvPr>
        </p:nvSpPr>
        <p:spPr>
          <a:xfrm>
            <a:off x="4716016" y="5589240"/>
            <a:ext cx="4110280" cy="1104528"/>
          </a:xfrm>
        </p:spPr>
        <p:txBody>
          <a:bodyPr>
            <a:normAutofit lnSpcReduction="10000"/>
          </a:bodyPr>
          <a:lstStyle/>
          <a:p>
            <a:r>
              <a:rPr lang="en-US" sz="2000" dirty="0" smtClean="0">
                <a:solidFill>
                  <a:schemeClr val="bg1"/>
                </a:solidFill>
              </a:rPr>
              <a:t>Mr. Stanley Raka</a:t>
            </a:r>
          </a:p>
          <a:p>
            <a:r>
              <a:rPr lang="en-US" sz="2000" dirty="0" smtClean="0">
                <a:solidFill>
                  <a:schemeClr val="bg1"/>
                </a:solidFill>
              </a:rPr>
              <a:t>Development Coordinator, </a:t>
            </a:r>
          </a:p>
          <a:p>
            <a:r>
              <a:rPr lang="en-US" sz="2000" dirty="0" smtClean="0">
                <a:solidFill>
                  <a:schemeClr val="bg1"/>
                </a:solidFill>
              </a:rPr>
              <a:t>SNS SP (Coffey International)</a:t>
            </a:r>
          </a:p>
          <a:p>
            <a:endParaRPr lang="en-US" dirty="0"/>
          </a:p>
        </p:txBody>
      </p:sp>
      <p:sp>
        <p:nvSpPr>
          <p:cNvPr id="5" name="TextBox 4"/>
          <p:cNvSpPr txBox="1"/>
          <p:nvPr/>
        </p:nvSpPr>
        <p:spPr>
          <a:xfrm>
            <a:off x="1619672" y="3789040"/>
            <a:ext cx="6624736" cy="830997"/>
          </a:xfrm>
          <a:prstGeom prst="rect">
            <a:avLst/>
          </a:prstGeom>
          <a:noFill/>
        </p:spPr>
        <p:txBody>
          <a:bodyPr wrap="square" rtlCol="0">
            <a:spAutoFit/>
          </a:bodyPr>
          <a:lstStyle/>
          <a:p>
            <a:r>
              <a:rPr lang="en-US" sz="2400" dirty="0" smtClean="0">
                <a:solidFill>
                  <a:srgbClr val="FFFF99"/>
                </a:solidFill>
              </a:rPr>
              <a:t>Paper # 352, Room 3 Level 4, </a:t>
            </a:r>
          </a:p>
          <a:p>
            <a:r>
              <a:rPr lang="en-US" sz="2400" dirty="0" smtClean="0">
                <a:solidFill>
                  <a:srgbClr val="FFFF99"/>
                </a:solidFill>
              </a:rPr>
              <a:t>Hilton Sydney Hotel, Friday 2 September 2011  </a:t>
            </a:r>
            <a:endParaRPr lang="en-US" sz="2400" dirty="0">
              <a:solidFill>
                <a:srgbClr val="FFFF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780696"/>
          </a:xfrm>
        </p:spPr>
        <p:txBody>
          <a:bodyPr>
            <a:normAutofit fontScale="90000"/>
          </a:bodyPr>
          <a:lstStyle/>
          <a:p>
            <a:r>
              <a:rPr lang="en-US" dirty="0" smtClean="0"/>
              <a:t>Village Courts-Background</a:t>
            </a:r>
            <a:endParaRPr lang="en-AU" dirty="0"/>
          </a:p>
        </p:txBody>
      </p:sp>
      <p:sp>
        <p:nvSpPr>
          <p:cNvPr id="3" name="Content Placeholder 2"/>
          <p:cNvSpPr>
            <a:spLocks noGrp="1"/>
          </p:cNvSpPr>
          <p:nvPr>
            <p:ph idx="1"/>
          </p:nvPr>
        </p:nvSpPr>
        <p:spPr>
          <a:xfrm>
            <a:off x="467544" y="1484784"/>
            <a:ext cx="8229600" cy="720080"/>
          </a:xfrm>
        </p:spPr>
        <p:txBody>
          <a:bodyPr>
            <a:normAutofit fontScale="77500" lnSpcReduction="20000"/>
          </a:bodyPr>
          <a:lstStyle/>
          <a:p>
            <a:pPr>
              <a:buNone/>
            </a:pPr>
            <a:r>
              <a:rPr lang="en-AU" b="1" dirty="0" smtClean="0"/>
              <a:t>The village Courts is a </a:t>
            </a:r>
            <a:r>
              <a:rPr lang="en-AU" sz="2800" b="1" dirty="0" smtClean="0"/>
              <a:t>Traditional Legal System in PNG</a:t>
            </a:r>
          </a:p>
          <a:p>
            <a:pPr>
              <a:buNone/>
            </a:pPr>
            <a:r>
              <a:rPr lang="en-AU" sz="2800" b="1" dirty="0" smtClean="0"/>
              <a:t> </a:t>
            </a:r>
            <a:endParaRPr lang="en-AU" dirty="0"/>
          </a:p>
        </p:txBody>
      </p:sp>
      <p:sp>
        <p:nvSpPr>
          <p:cNvPr id="4" name="Content Placeholder 2"/>
          <p:cNvSpPr txBox="1">
            <a:spLocks/>
          </p:cNvSpPr>
          <p:nvPr/>
        </p:nvSpPr>
        <p:spPr>
          <a:xfrm>
            <a:off x="395536" y="1916832"/>
            <a:ext cx="8424936" cy="4389438"/>
          </a:xfrm>
          <a:prstGeom prst="rect">
            <a:avLst/>
          </a:prstGeom>
        </p:spPr>
        <p:txBody>
          <a:bodyPr vert="horz" rtlCol="0">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140000"/>
              <a:buFont typeface="Arial" pitchFamily="34" charset="0"/>
              <a:buChar char="•"/>
              <a:tabLst/>
              <a:defRPr/>
            </a:pPr>
            <a:r>
              <a:rPr kumimoji="0" lang="en-AU" sz="2600" b="0" i="0" u="none" strike="noStrike" kern="1200" cap="none" spc="0" normalizeH="0" baseline="0" noProof="0" dirty="0" smtClean="0">
                <a:ln>
                  <a:noFill/>
                </a:ln>
                <a:solidFill>
                  <a:schemeClr val="tx1"/>
                </a:solidFill>
                <a:effectLst/>
                <a:uLnTx/>
                <a:uFillTx/>
                <a:latin typeface="+mn-lt"/>
                <a:ea typeface="+mn-ea"/>
                <a:cs typeface="+mn-cs"/>
              </a:rPr>
              <a:t>Over 1440 village courts across PNG – existed formally since 1975 – recognised in the PNG Constitution and created by law </a:t>
            </a:r>
          </a:p>
          <a:p>
            <a:pPr marL="274320" marR="0" lvl="0" indent="-274320" algn="l" defTabSz="914400" rtl="0" eaLnBrk="1" fontAlgn="auto" latinLnBrk="0" hangingPunct="1">
              <a:lnSpc>
                <a:spcPct val="100000"/>
              </a:lnSpc>
              <a:spcBef>
                <a:spcPct val="20000"/>
              </a:spcBef>
              <a:spcAft>
                <a:spcPts val="0"/>
              </a:spcAft>
              <a:buClr>
                <a:schemeClr val="accent1"/>
              </a:buClr>
              <a:buSzPct val="140000"/>
              <a:buFont typeface="Wingdings 2"/>
              <a:buNone/>
              <a:tabLst/>
              <a:defRPr/>
            </a:pPr>
            <a:endParaRPr kumimoji="0" lang="en-AU" sz="1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140000"/>
              <a:buFont typeface="Arial" pitchFamily="34" charset="0"/>
              <a:buChar char="•"/>
              <a:tabLst/>
              <a:defRPr/>
            </a:pPr>
            <a:r>
              <a:rPr kumimoji="0" lang="en-AU" sz="2600" b="0" i="0" u="none" strike="noStrike" kern="1200" cap="none" spc="0" normalizeH="0" baseline="0" noProof="0" dirty="0" smtClean="0">
                <a:ln>
                  <a:noFill/>
                </a:ln>
                <a:solidFill>
                  <a:schemeClr val="tx1"/>
                </a:solidFill>
                <a:effectLst/>
                <a:uLnTx/>
                <a:uFillTx/>
                <a:latin typeface="+mn-lt"/>
                <a:ea typeface="+mn-ea"/>
                <a:cs typeface="+mn-cs"/>
              </a:rPr>
              <a:t>95% coverage of PNG communities (including  urban settlements and remote villages ) and  exists in every province </a:t>
            </a:r>
          </a:p>
          <a:p>
            <a:pPr marL="274320" marR="0" lvl="0" indent="-274320" algn="l" defTabSz="914400" rtl="0" eaLnBrk="1" fontAlgn="auto" latinLnBrk="0" hangingPunct="1">
              <a:lnSpc>
                <a:spcPct val="100000"/>
              </a:lnSpc>
              <a:spcBef>
                <a:spcPct val="20000"/>
              </a:spcBef>
              <a:spcAft>
                <a:spcPts val="0"/>
              </a:spcAft>
              <a:buClr>
                <a:schemeClr val="accent1"/>
              </a:buClr>
              <a:buSzPct val="140000"/>
              <a:buFont typeface="Wingdings 2"/>
              <a:buNone/>
              <a:tabLst/>
              <a:defRPr/>
            </a:pPr>
            <a:endParaRPr kumimoji="0" lang="en-AU" sz="1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140000"/>
              <a:buFont typeface="Arial" pitchFamily="34" charset="0"/>
              <a:buChar char="•"/>
              <a:tabLst/>
              <a:defRPr/>
            </a:pPr>
            <a:r>
              <a:rPr kumimoji="0" lang="en-AU" sz="2600" b="0" i="0" u="none" strike="noStrike" kern="1200" cap="none" spc="0" normalizeH="0" baseline="0" noProof="0" dirty="0" smtClean="0">
                <a:ln>
                  <a:noFill/>
                </a:ln>
                <a:solidFill>
                  <a:schemeClr val="tx1"/>
                </a:solidFill>
                <a:effectLst/>
                <a:uLnTx/>
                <a:uFillTx/>
                <a:latin typeface="+mn-lt"/>
                <a:ea typeface="+mn-ea"/>
                <a:cs typeface="+mn-cs"/>
              </a:rPr>
              <a:t>Over 14,000 officials – between 8-12 in every court</a:t>
            </a:r>
          </a:p>
          <a:p>
            <a:pPr marL="274320" marR="0" lvl="0" indent="-274320" algn="l" defTabSz="914400" rtl="0" eaLnBrk="1" fontAlgn="auto" latinLnBrk="0" hangingPunct="1">
              <a:lnSpc>
                <a:spcPct val="100000"/>
              </a:lnSpc>
              <a:spcBef>
                <a:spcPct val="20000"/>
              </a:spcBef>
              <a:spcAft>
                <a:spcPts val="0"/>
              </a:spcAft>
              <a:buClr>
                <a:schemeClr val="accent1"/>
              </a:buClr>
              <a:buSzPct val="140000"/>
              <a:buFont typeface="Wingdings 2"/>
              <a:buNone/>
              <a:tabLst/>
              <a:defRPr/>
            </a:pPr>
            <a:endParaRPr kumimoji="0" lang="en-AU" sz="1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140000"/>
              <a:buFont typeface="Arial" pitchFamily="34" charset="0"/>
              <a:buChar char="•"/>
              <a:tabLst/>
              <a:defRPr/>
            </a:pPr>
            <a:r>
              <a:rPr kumimoji="0" lang="en-AU" sz="2600" b="0" i="0" u="none" strike="noStrike" kern="1200" cap="none" spc="0" normalizeH="0" baseline="0" noProof="0" dirty="0" smtClean="0">
                <a:ln>
                  <a:noFill/>
                </a:ln>
                <a:solidFill>
                  <a:schemeClr val="tx1"/>
                </a:solidFill>
                <a:effectLst/>
                <a:uLnTx/>
                <a:uFillTx/>
                <a:latin typeface="+mn-lt"/>
                <a:ea typeface="+mn-ea"/>
                <a:cs typeface="+mn-cs"/>
              </a:rPr>
              <a:t>The biggest system of justice in PNG – each year they deal with over 250,000 to 300,000 cases (500,000 to 600,000 people per year to whom the Village Court services are delivered)</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ox(i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283152" cy="852704"/>
          </a:xfrm>
        </p:spPr>
        <p:txBody>
          <a:bodyPr>
            <a:normAutofit fontScale="90000"/>
          </a:bodyPr>
          <a:lstStyle/>
          <a:p>
            <a:r>
              <a:rPr lang="en-US" sz="3600" dirty="0" smtClean="0"/>
              <a:t>Administering Village Court Services in PNG</a:t>
            </a:r>
            <a:endParaRPr lang="en-AU" sz="3600" dirty="0"/>
          </a:p>
        </p:txBody>
      </p:sp>
      <p:pic>
        <p:nvPicPr>
          <p:cNvPr id="4" name="Picture 4" descr="View Gelagela ...jpg in slide show"/>
          <p:cNvPicPr>
            <a:picLocks noGrp="1" noChangeAspect="1" noChangeArrowheads="1"/>
          </p:cNvPicPr>
          <p:nvPr>
            <p:ph idx="1"/>
          </p:nvPr>
        </p:nvPicPr>
        <p:blipFill>
          <a:blip r:embed="rId2" cstate="print"/>
          <a:srcRect/>
          <a:stretch>
            <a:fillRect/>
          </a:stretch>
        </p:blipFill>
        <p:spPr bwMode="auto">
          <a:xfrm rot="271377">
            <a:off x="1044839" y="1526293"/>
            <a:ext cx="2524308" cy="1896194"/>
          </a:xfrm>
          <a:prstGeom prst="rect">
            <a:avLst/>
          </a:prstGeom>
          <a:noFill/>
          <a:ln w="9525">
            <a:noFill/>
            <a:miter lim="800000"/>
            <a:headEnd/>
            <a:tailEnd/>
          </a:ln>
        </p:spPr>
      </p:pic>
      <p:pic>
        <p:nvPicPr>
          <p:cNvPr id="5" name="Picture 2" descr="View Court hou...JPG in slide show"/>
          <p:cNvPicPr>
            <a:picLocks noChangeAspect="1" noChangeArrowheads="1"/>
          </p:cNvPicPr>
          <p:nvPr/>
        </p:nvPicPr>
        <p:blipFill>
          <a:blip r:embed="rId3" cstate="print"/>
          <a:srcRect/>
          <a:stretch>
            <a:fillRect/>
          </a:stretch>
        </p:blipFill>
        <p:spPr>
          <a:xfrm rot="21309085">
            <a:off x="357204" y="3861385"/>
            <a:ext cx="3527945" cy="2650071"/>
          </a:xfrm>
          <a:prstGeom prst="rect">
            <a:avLst/>
          </a:prstGeom>
          <a:noFill/>
        </p:spPr>
      </p:pic>
      <p:pic>
        <p:nvPicPr>
          <p:cNvPr id="6" name="Picture Placeholder 4" descr="Gaire VC.jpg"/>
          <p:cNvPicPr>
            <a:picLocks noChangeAspect="1"/>
          </p:cNvPicPr>
          <p:nvPr/>
        </p:nvPicPr>
        <p:blipFill>
          <a:blip r:embed="rId4" cstate="print"/>
          <a:srcRect/>
          <a:stretch>
            <a:fillRect/>
          </a:stretch>
        </p:blipFill>
        <p:spPr>
          <a:xfrm rot="172728">
            <a:off x="4572001" y="1196752"/>
            <a:ext cx="3960440" cy="2970330"/>
          </a:xfrm>
          <a:prstGeom prst="rect">
            <a:avLst/>
          </a:prstGeom>
        </p:spPr>
      </p:pic>
      <p:pic>
        <p:nvPicPr>
          <p:cNvPr id="7" name="Picture 6" descr="View Watabang ...JPG in slide show"/>
          <p:cNvPicPr>
            <a:picLocks noChangeAspect="1" noChangeArrowheads="1"/>
          </p:cNvPicPr>
          <p:nvPr/>
        </p:nvPicPr>
        <p:blipFill>
          <a:blip r:embed="rId5" cstate="print"/>
          <a:srcRect/>
          <a:stretch>
            <a:fillRect/>
          </a:stretch>
        </p:blipFill>
        <p:spPr bwMode="auto">
          <a:xfrm>
            <a:off x="4572000" y="4365104"/>
            <a:ext cx="2997939" cy="2252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r>
              <a:rPr lang="en-US" sz="3600" dirty="0" smtClean="0"/>
              <a:t>Evaluation &amp; Influence-The Village Courts Indicator development experience</a:t>
            </a:r>
            <a:endParaRPr lang="en-AU" sz="3600" dirty="0"/>
          </a:p>
        </p:txBody>
      </p:sp>
      <p:sp>
        <p:nvSpPr>
          <p:cNvPr id="3" name="Content Placeholder 2"/>
          <p:cNvSpPr>
            <a:spLocks noGrp="1"/>
          </p:cNvSpPr>
          <p:nvPr>
            <p:ph idx="1"/>
          </p:nvPr>
        </p:nvSpPr>
        <p:spPr>
          <a:xfrm>
            <a:off x="467544" y="1700808"/>
            <a:ext cx="8229600" cy="5040560"/>
          </a:xfrm>
        </p:spPr>
        <p:txBody>
          <a:bodyPr>
            <a:noAutofit/>
          </a:bodyPr>
          <a:lstStyle/>
          <a:p>
            <a:pPr>
              <a:buClr>
                <a:schemeClr val="accent1"/>
              </a:buClr>
            </a:pPr>
            <a:r>
              <a:rPr lang="en-US" sz="2400" dirty="0" smtClean="0"/>
              <a:t>The most progress on developing an indicator for PNG has occurred with the Village Court Imprisonment Order indicator.  </a:t>
            </a:r>
            <a:endParaRPr lang="en-US" sz="2400" dirty="0" smtClean="0"/>
          </a:p>
          <a:p>
            <a:pPr>
              <a:buClr>
                <a:schemeClr val="accent1"/>
              </a:buClr>
              <a:buNone/>
            </a:pPr>
            <a:endParaRPr lang="en-US" sz="900" dirty="0" smtClean="0"/>
          </a:p>
          <a:p>
            <a:pPr>
              <a:buClr>
                <a:schemeClr val="accent1"/>
              </a:buClr>
            </a:pPr>
            <a:r>
              <a:rPr lang="en-US" sz="2400" dirty="0" smtClean="0"/>
              <a:t>Multiple justice sector actors have worked together, in Port Moresby and across PNG, to collect and analyze data on village court use of, and district court and police response to, village court imprisonment orders.  </a:t>
            </a:r>
            <a:endParaRPr lang="en-US" sz="2400" dirty="0" smtClean="0"/>
          </a:p>
          <a:p>
            <a:pPr>
              <a:buClr>
                <a:schemeClr val="accent1"/>
              </a:buClr>
              <a:buNone/>
            </a:pPr>
            <a:endParaRPr lang="en-US" sz="900" dirty="0" smtClean="0"/>
          </a:p>
          <a:p>
            <a:pPr>
              <a:buClr>
                <a:schemeClr val="accent1"/>
              </a:buClr>
            </a:pPr>
            <a:r>
              <a:rPr lang="en-US" sz="2400" dirty="0" smtClean="0"/>
              <a:t>The cross-sector partnership for the development of this indicator includes the Village Court and Land Mediation Secretariat; Magisterial Services; Provincial and District Village Court Officers; and Village Court magistrates and officials.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US" sz="4000" dirty="0" smtClean="0"/>
              <a:t>Influence &amp; yielded results of Village Courts-Imprisonment Order Indicator</a:t>
            </a:r>
            <a:endParaRPr lang="en-AU" sz="4000" dirty="0"/>
          </a:p>
        </p:txBody>
      </p:sp>
      <p:sp>
        <p:nvSpPr>
          <p:cNvPr id="3" name="Content Placeholder 2"/>
          <p:cNvSpPr>
            <a:spLocks noGrp="1"/>
          </p:cNvSpPr>
          <p:nvPr>
            <p:ph idx="1"/>
          </p:nvPr>
        </p:nvSpPr>
        <p:spPr>
          <a:xfrm>
            <a:off x="467544" y="1772816"/>
            <a:ext cx="8229600" cy="4680520"/>
          </a:xfrm>
        </p:spPr>
        <p:txBody>
          <a:bodyPr>
            <a:normAutofit fontScale="85000" lnSpcReduction="20000"/>
          </a:bodyPr>
          <a:lstStyle/>
          <a:p>
            <a:pPr>
              <a:buClr>
                <a:schemeClr val="accent1"/>
              </a:buClr>
              <a:buSzPct val="105000"/>
            </a:pPr>
            <a:r>
              <a:rPr lang="en-US" dirty="0" smtClean="0"/>
              <a:t>New and strengthened relationships between MS and the Village Court Secretariat; </a:t>
            </a:r>
          </a:p>
          <a:p>
            <a:pPr>
              <a:buClr>
                <a:schemeClr val="accent1"/>
              </a:buClr>
              <a:buSzPct val="105000"/>
              <a:buNone/>
            </a:pPr>
            <a:endParaRPr lang="en-US" sz="900" dirty="0" smtClean="0"/>
          </a:p>
          <a:p>
            <a:pPr>
              <a:buClr>
                <a:schemeClr val="accent1"/>
              </a:buClr>
              <a:buSzPct val="105000"/>
            </a:pPr>
            <a:r>
              <a:rPr lang="en-US" dirty="0" smtClean="0"/>
              <a:t>New and strengthened relationships between the police and village court officers, for example between police in NCDC and the NCDC provincial village court officer;</a:t>
            </a:r>
          </a:p>
          <a:p>
            <a:pPr>
              <a:buClr>
                <a:schemeClr val="accent1"/>
              </a:buClr>
              <a:buSzPct val="105000"/>
              <a:buNone/>
            </a:pPr>
            <a:endParaRPr lang="en-US" sz="900" dirty="0" smtClean="0"/>
          </a:p>
          <a:p>
            <a:pPr>
              <a:buClr>
                <a:schemeClr val="accent1"/>
              </a:buClr>
              <a:buSzPct val="105000"/>
            </a:pPr>
            <a:r>
              <a:rPr lang="en-US" dirty="0" smtClean="0"/>
              <a:t>Planned updates to village court quarterly return forms; </a:t>
            </a:r>
          </a:p>
          <a:p>
            <a:pPr>
              <a:buClr>
                <a:schemeClr val="accent1"/>
              </a:buClr>
              <a:buSzPct val="105000"/>
              <a:buNone/>
            </a:pPr>
            <a:endParaRPr lang="en-US" sz="1000" dirty="0" smtClean="0"/>
          </a:p>
          <a:p>
            <a:pPr>
              <a:buClr>
                <a:schemeClr val="accent1"/>
              </a:buClr>
              <a:buSzPct val="105000"/>
            </a:pPr>
            <a:r>
              <a:rPr lang="en-US" dirty="0" smtClean="0"/>
              <a:t>The discovery that different versions of the Village Court Act were being used throughout district courts and efforts to ensure that the correct version of the Act is being followed; </a:t>
            </a:r>
          </a:p>
          <a:p>
            <a:pPr>
              <a:buClr>
                <a:schemeClr val="accent1"/>
              </a:buClr>
              <a:buSzPct val="105000"/>
              <a:buNone/>
            </a:pPr>
            <a:endParaRPr lang="en-US" sz="1000" dirty="0" smtClean="0"/>
          </a:p>
          <a:p>
            <a:pPr>
              <a:buClr>
                <a:schemeClr val="accent1"/>
              </a:buClr>
              <a:buSzPct val="105000"/>
            </a:pPr>
            <a:r>
              <a:rPr lang="en-US" dirty="0" smtClean="0"/>
              <a:t>Efforts by specific sub-national governments to investigate the use of imprisonment orders by village courts, for example the ARB government’s planned audit of all village courts on the island, to begin in July 2011. </a:t>
            </a:r>
            <a:endParaRPr lang="en-AU" dirty="0" smtClean="0"/>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amond(in)">
                                      <p:cBhvr>
                                        <p:cTn id="23" dur="20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additive="base">
                                        <p:cTn id="2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descr="Slide1.jpg"/>
          <p:cNvPicPr>
            <a:picLocks noChangeAspect="1"/>
          </p:cNvPicPr>
          <p:nvPr/>
        </p:nvPicPr>
        <p:blipFill>
          <a:blip r:embed="rId2" cstate="print"/>
          <a:srcRect l="-15948" r="-15948"/>
          <a:stretch>
            <a:fillRect/>
          </a:stretch>
        </p:blipFill>
        <p:spPr>
          <a:xfrm>
            <a:off x="-972616" y="1700808"/>
            <a:ext cx="11055019" cy="4914875"/>
          </a:xfrm>
          <a:prstGeom prst="rect">
            <a:avLst/>
          </a:prstGeom>
        </p:spPr>
      </p:pic>
      <p:sp>
        <p:nvSpPr>
          <p:cNvPr id="8" name="Title 1"/>
          <p:cNvSpPr>
            <a:spLocks noGrp="1"/>
          </p:cNvSpPr>
          <p:nvPr>
            <p:ph type="title"/>
          </p:nvPr>
        </p:nvSpPr>
        <p:spPr>
          <a:xfrm>
            <a:off x="395536" y="1556792"/>
            <a:ext cx="8382000" cy="762000"/>
          </a:xfrm>
        </p:spPr>
        <p:txBody>
          <a:bodyPr>
            <a:normAutofit fontScale="90000"/>
          </a:bodyPr>
          <a:lstStyle/>
          <a:p>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4000" dirty="0" smtClean="0"/>
              <a:t>Case Study: Review of Village Court Orders of Imprisonment - NCD</a:t>
            </a:r>
            <a:r>
              <a:rPr lang="en-US" sz="2400" b="1" dirty="0" smtClean="0"/>
              <a:t/>
            </a:r>
            <a:br>
              <a:rPr lang="en-US" sz="2400" b="1" dirty="0" smtClean="0"/>
            </a:br>
            <a:r>
              <a:rPr lang="en-US" sz="1800" b="1" dirty="0" smtClean="0">
                <a:solidFill>
                  <a:schemeClr val="tx1"/>
                </a:solidFill>
                <a:latin typeface="+mn-lt"/>
              </a:rPr>
              <a:t>National Capital District, 2009 </a:t>
            </a:r>
            <a:r>
              <a:rPr lang="en-US" b="1" dirty="0" smtClean="0"/>
              <a:t/>
            </a:r>
            <a:br>
              <a:rPr lang="en-US" b="1"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6"/>
          <p:cNvGraphicFramePr>
            <a:graphicFrameLocks/>
          </p:cNvGraphicFramePr>
          <p:nvPr/>
        </p:nvGraphicFramePr>
        <p:xfrm>
          <a:off x="467544" y="1628800"/>
          <a:ext cx="8303477" cy="4818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989320" y="3068960"/>
            <a:ext cx="3154680" cy="1631216"/>
          </a:xfrm>
          <a:prstGeom prst="rect">
            <a:avLst/>
          </a:prstGeom>
          <a:noFill/>
        </p:spPr>
        <p:txBody>
          <a:bodyPr wrap="square" rtlCol="0">
            <a:spAutoFit/>
          </a:bodyPr>
          <a:lstStyle/>
          <a:p>
            <a:r>
              <a:rPr lang="en-US" sz="2000" b="1" i="1" dirty="0" smtClean="0"/>
              <a:t>How are village courts using IOs? </a:t>
            </a:r>
          </a:p>
          <a:p>
            <a:endParaRPr lang="en-US" sz="2000" b="1" i="1" dirty="0" smtClean="0"/>
          </a:p>
          <a:p>
            <a:r>
              <a:rPr lang="en-US" sz="2000" b="1" i="1" dirty="0" smtClean="0"/>
              <a:t>How are other agencies responding? </a:t>
            </a:r>
            <a:endParaRPr lang="en-US" sz="2000" b="1" i="1" dirty="0"/>
          </a:p>
        </p:txBody>
      </p:sp>
      <p:sp>
        <p:nvSpPr>
          <p:cNvPr id="5" name="Title 1"/>
          <p:cNvSpPr>
            <a:spLocks noGrp="1"/>
          </p:cNvSpPr>
          <p:nvPr>
            <p:ph type="title"/>
          </p:nvPr>
        </p:nvSpPr>
        <p:spPr>
          <a:xfrm>
            <a:off x="457200" y="704850"/>
            <a:ext cx="8305800" cy="708025"/>
          </a:xfrm>
        </p:spPr>
        <p:txBody>
          <a:bodyPr>
            <a:normAutofit fontScale="90000"/>
          </a:bodyPr>
          <a:lstStyle/>
          <a:p>
            <a:r>
              <a:rPr lang="en-US" dirty="0" smtClean="0"/>
              <a:t>Imprisonment Order Data</a:t>
            </a:r>
            <a:br>
              <a:rPr lang="en-US" dirty="0" smtClean="0"/>
            </a:br>
            <a:r>
              <a:rPr lang="en-US" sz="1800" b="1" dirty="0" smtClean="0">
                <a:solidFill>
                  <a:srgbClr val="003946"/>
                </a:solidFill>
                <a:latin typeface="+mn-lt"/>
              </a:rPr>
              <a:t>National Capital District, 2009</a:t>
            </a:r>
            <a:endParaRPr lang="en-US" sz="1800" b="1" dirty="0">
              <a:solidFill>
                <a:srgbClr val="003946"/>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4623792"/>
          </a:xfrm>
        </p:spPr>
        <p:txBody>
          <a:bodyPr>
            <a:normAutofit lnSpcReduction="10000"/>
          </a:bodyPr>
          <a:lstStyle/>
          <a:p>
            <a:pPr>
              <a:buClr>
                <a:schemeClr val="accent1"/>
              </a:buClr>
            </a:pPr>
            <a:r>
              <a:rPr lang="en-US" dirty="0" smtClean="0"/>
              <a:t>The Harvard team has analyzed and presented the data, and will continue to assist the cross-</a:t>
            </a:r>
            <a:r>
              <a:rPr lang="en-US" dirty="0" err="1" smtClean="0"/>
              <a:t>sectoral</a:t>
            </a:r>
            <a:r>
              <a:rPr lang="en-US" dirty="0" smtClean="0"/>
              <a:t> team in developing a measurement to track changes such as number of warrants of arrest issued vs. number of imprisonment orders received by District Courts.  </a:t>
            </a:r>
            <a:endParaRPr lang="en-US" dirty="0" smtClean="0"/>
          </a:p>
          <a:p>
            <a:pPr>
              <a:buClr>
                <a:schemeClr val="accent1"/>
              </a:buClr>
              <a:buNone/>
            </a:pPr>
            <a:endParaRPr lang="en-US" sz="900" dirty="0" smtClean="0"/>
          </a:p>
          <a:p>
            <a:pPr>
              <a:buClr>
                <a:schemeClr val="accent1"/>
              </a:buClr>
            </a:pPr>
            <a:r>
              <a:rPr lang="en-US" dirty="0" smtClean="0"/>
              <a:t>Since July the analysis of data from the three different areas of PNG, by the Harvard team will be able to help the interested agencies—the Village Court Secretariat, MS, police, and provincial authorities—to develop an indicator for these agencies to use together for 2011. </a:t>
            </a:r>
            <a:endParaRPr lang="en-AU" dirty="0" smtClean="0"/>
          </a:p>
          <a:p>
            <a:endParaRPr lang="en-AU" dirty="0"/>
          </a:p>
        </p:txBody>
      </p:sp>
      <p:sp>
        <p:nvSpPr>
          <p:cNvPr id="4" name="Title 1"/>
          <p:cNvSpPr>
            <a:spLocks noGrp="1"/>
          </p:cNvSpPr>
          <p:nvPr>
            <p:ph type="title"/>
          </p:nvPr>
        </p:nvSpPr>
        <p:spPr>
          <a:xfrm>
            <a:off x="467544" y="476672"/>
            <a:ext cx="8229600" cy="720080"/>
          </a:xfrm>
        </p:spPr>
        <p:txBody>
          <a:bodyPr>
            <a:normAutofit/>
          </a:bodyPr>
          <a:lstStyle/>
          <a:p>
            <a:r>
              <a:rPr lang="en-US" sz="3600" dirty="0" smtClean="0"/>
              <a:t>Progress to Date</a:t>
            </a:r>
            <a:endParaRPr lang="en-A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792088"/>
          </a:xfrm>
        </p:spPr>
        <p:txBody>
          <a:bodyPr>
            <a:normAutofit fontScale="90000"/>
          </a:bodyPr>
          <a:lstStyle/>
          <a:p>
            <a:r>
              <a:rPr lang="en-US" dirty="0" smtClean="0"/>
              <a:t>Acknowledgements</a:t>
            </a:r>
            <a:endParaRPr lang="en-AU" dirty="0"/>
          </a:p>
        </p:txBody>
      </p:sp>
      <p:sp>
        <p:nvSpPr>
          <p:cNvPr id="3" name="Content Placeholder 2"/>
          <p:cNvSpPr>
            <a:spLocks noGrp="1"/>
          </p:cNvSpPr>
          <p:nvPr>
            <p:ph idx="1"/>
          </p:nvPr>
        </p:nvSpPr>
        <p:spPr>
          <a:xfrm>
            <a:off x="323528" y="1196752"/>
            <a:ext cx="8712968" cy="5661248"/>
          </a:xfrm>
        </p:spPr>
        <p:txBody>
          <a:bodyPr>
            <a:noAutofit/>
          </a:bodyPr>
          <a:lstStyle/>
          <a:p>
            <a:pPr>
              <a:buClr>
                <a:schemeClr val="accent1"/>
              </a:buClr>
              <a:buSzPct val="115000"/>
            </a:pPr>
            <a:r>
              <a:rPr lang="en-US" sz="2000" dirty="0" smtClean="0"/>
              <a:t>The PNG Law and Justice Sector acknowledges AusAID for its funding support to this project. It is a highly valued program and project support for the PNG law and Justice Sector</a:t>
            </a:r>
          </a:p>
          <a:p>
            <a:pPr>
              <a:buClr>
                <a:schemeClr val="accent1"/>
              </a:buClr>
              <a:buSzPct val="115000"/>
              <a:buNone/>
            </a:pPr>
            <a:endParaRPr lang="en-US" sz="800" dirty="0" smtClean="0"/>
          </a:p>
          <a:p>
            <a:pPr>
              <a:buClr>
                <a:schemeClr val="accent1"/>
              </a:buClr>
              <a:buSzPct val="115000"/>
            </a:pPr>
            <a:r>
              <a:rPr lang="en-US" sz="2000" dirty="0" smtClean="0"/>
              <a:t>Harvard Kennedy School of Governance is also acknowledged for their dedicated support to this project</a:t>
            </a:r>
          </a:p>
          <a:p>
            <a:pPr>
              <a:buClr>
                <a:schemeClr val="accent1"/>
              </a:buClr>
              <a:buSzPct val="115000"/>
              <a:buNone/>
            </a:pPr>
            <a:endParaRPr lang="en-US" sz="800" dirty="0" smtClean="0"/>
          </a:p>
          <a:p>
            <a:pPr>
              <a:buClr>
                <a:schemeClr val="accent1"/>
              </a:buClr>
              <a:buSzPct val="115000"/>
            </a:pPr>
            <a:r>
              <a:rPr lang="en-US" sz="2000" dirty="0" smtClean="0"/>
              <a:t>AusAID SNS and Coffey International for bringing me here to share this milestone achievement not only for the PNG Law and Justice Sector but for Monitoring &amp; Evaluation in Papua New Guinea as a whole.</a:t>
            </a:r>
          </a:p>
          <a:p>
            <a:pPr>
              <a:buClr>
                <a:schemeClr val="accent1"/>
              </a:buClr>
              <a:buSzPct val="115000"/>
              <a:buNone/>
            </a:pPr>
            <a:r>
              <a:rPr lang="en-US" sz="800" dirty="0" smtClean="0"/>
              <a:t> </a:t>
            </a:r>
          </a:p>
          <a:p>
            <a:pPr>
              <a:buClr>
                <a:schemeClr val="accent1"/>
              </a:buClr>
              <a:buSzPct val="115000"/>
            </a:pPr>
            <a:r>
              <a:rPr lang="en-US" sz="2000" dirty="0" smtClean="0"/>
              <a:t>Kate Averill and Evaluation Consult for </a:t>
            </a:r>
            <a:r>
              <a:rPr lang="en-US" sz="2000" dirty="0" smtClean="0"/>
              <a:t>sponsoring my </a:t>
            </a:r>
            <a:r>
              <a:rPr lang="en-US" sz="2000" dirty="0" smtClean="0"/>
              <a:t>attendance  to the 2009 AES Conference in </a:t>
            </a:r>
            <a:r>
              <a:rPr lang="en-US" sz="2000" dirty="0" smtClean="0"/>
              <a:t>Canberra</a:t>
            </a:r>
            <a:r>
              <a:rPr lang="en-US" sz="2000" dirty="0" smtClean="0"/>
              <a:t>-Catalyst for my emergence in M&amp;E profession</a:t>
            </a:r>
            <a:endParaRPr lang="en-US" sz="2000" dirty="0" smtClean="0"/>
          </a:p>
          <a:p>
            <a:pPr>
              <a:buClr>
                <a:schemeClr val="accent1"/>
              </a:buClr>
              <a:buSzPct val="115000"/>
              <a:buNone/>
            </a:pPr>
            <a:endParaRPr lang="en-US" sz="900" dirty="0" smtClean="0"/>
          </a:p>
          <a:p>
            <a:pPr>
              <a:buClr>
                <a:schemeClr val="accent1"/>
              </a:buClr>
              <a:buSzPct val="115000"/>
            </a:pPr>
            <a:r>
              <a:rPr lang="en-US" sz="2000" dirty="0" smtClean="0"/>
              <a:t>Jenny </a:t>
            </a:r>
            <a:r>
              <a:rPr lang="en-US" sz="2000" dirty="0" smtClean="0"/>
              <a:t>Rush for </a:t>
            </a:r>
            <a:r>
              <a:rPr lang="en-US" sz="2000" dirty="0" smtClean="0"/>
              <a:t>her continuous </a:t>
            </a:r>
            <a:r>
              <a:rPr lang="en-US" sz="2000" dirty="0" smtClean="0"/>
              <a:t>mentoring </a:t>
            </a:r>
            <a:r>
              <a:rPr lang="en-US" sz="2000" dirty="0" smtClean="0"/>
              <a:t>and supportive role to our PNG Association of Professional Evaluators Inc.</a:t>
            </a:r>
            <a:endParaRPr lang="en-A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286124"/>
            <a:ext cx="8229600" cy="1143000"/>
          </a:xfrm>
        </p:spPr>
        <p:txBody>
          <a:bodyPr>
            <a:noAutofit/>
          </a:bodyPr>
          <a:lstStyle/>
          <a:p>
            <a:pPr algn="ctr"/>
            <a:r>
              <a:rPr lang="en-US" sz="3200" dirty="0" err="1" smtClean="0"/>
              <a:t>Em</a:t>
            </a:r>
            <a:r>
              <a:rPr lang="en-US" sz="3200" dirty="0" smtClean="0"/>
              <a:t> </a:t>
            </a:r>
            <a:r>
              <a:rPr lang="en-US" sz="3200" dirty="0" err="1" smtClean="0"/>
              <a:t>tasol</a:t>
            </a:r>
            <a:r>
              <a:rPr lang="en-US" sz="3200" dirty="0" smtClean="0"/>
              <a:t/>
            </a:r>
            <a:br>
              <a:rPr lang="en-US" sz="3200" dirty="0" smtClean="0"/>
            </a:br>
            <a:r>
              <a:rPr lang="en-US" sz="3200" dirty="0" smtClean="0"/>
              <a:t/>
            </a:r>
            <a:br>
              <a:rPr lang="en-US" sz="3200" dirty="0" smtClean="0"/>
            </a:br>
            <a:r>
              <a:rPr lang="en-US" sz="3200" dirty="0" err="1" smtClean="0"/>
              <a:t>Tenkyu</a:t>
            </a:r>
            <a:r>
              <a:rPr lang="en-US" sz="3200" dirty="0" smtClean="0"/>
              <a:t> </a:t>
            </a:r>
            <a:r>
              <a:rPr lang="en-US" sz="3200" dirty="0" err="1" smtClean="0"/>
              <a:t>tumas</a:t>
            </a:r>
            <a:r>
              <a:rPr lang="en-US" sz="3200" dirty="0" smtClean="0"/>
              <a:t/>
            </a:r>
            <a:br>
              <a:rPr lang="en-US" sz="3200" dirty="0" smtClean="0"/>
            </a:br>
            <a:r>
              <a:rPr lang="en-US" sz="3200" dirty="0" smtClean="0"/>
              <a:t/>
            </a:r>
            <a:br>
              <a:rPr lang="en-US" sz="3200" dirty="0" smtClean="0"/>
            </a:br>
            <a:r>
              <a:rPr lang="en-US" sz="3200" dirty="0" smtClean="0"/>
              <a:t>Questions???</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636680"/>
          </a:xfrm>
        </p:spPr>
        <p:txBody>
          <a:bodyPr>
            <a:normAutofit fontScale="90000"/>
          </a:bodyPr>
          <a:lstStyle/>
          <a:p>
            <a:r>
              <a:rPr lang="en-US" dirty="0" smtClean="0"/>
              <a:t>Presentation Outline</a:t>
            </a:r>
            <a:endParaRPr lang="en-AU" dirty="0"/>
          </a:p>
        </p:txBody>
      </p:sp>
      <p:sp>
        <p:nvSpPr>
          <p:cNvPr id="3" name="Content Placeholder 2"/>
          <p:cNvSpPr>
            <a:spLocks noGrp="1"/>
          </p:cNvSpPr>
          <p:nvPr>
            <p:ph idx="1"/>
          </p:nvPr>
        </p:nvSpPr>
        <p:spPr>
          <a:xfrm>
            <a:off x="539552" y="1196752"/>
            <a:ext cx="8229600" cy="5472608"/>
          </a:xfrm>
        </p:spPr>
        <p:txBody>
          <a:bodyPr>
            <a:noAutofit/>
          </a:bodyPr>
          <a:lstStyle/>
          <a:p>
            <a:pPr>
              <a:buClr>
                <a:schemeClr val="accent1"/>
              </a:buClr>
              <a:buSzPct val="100000"/>
            </a:pPr>
            <a:r>
              <a:rPr lang="en-US" sz="2000" dirty="0" smtClean="0"/>
              <a:t>Introduce PNG Law and Justice Sector</a:t>
            </a:r>
          </a:p>
          <a:p>
            <a:pPr>
              <a:buClr>
                <a:schemeClr val="accent1"/>
              </a:buClr>
              <a:buSzPct val="100000"/>
            </a:pPr>
            <a:r>
              <a:rPr lang="en-US" sz="2000" dirty="0" smtClean="0"/>
              <a:t>Harvard Indicators Project-International Perspective</a:t>
            </a:r>
          </a:p>
          <a:p>
            <a:pPr>
              <a:buClr>
                <a:schemeClr val="accent1"/>
              </a:buClr>
              <a:buSzPct val="100000"/>
            </a:pPr>
            <a:r>
              <a:rPr lang="en-US" sz="2000" dirty="0" smtClean="0"/>
              <a:t>Project Purpose &amp; Objective</a:t>
            </a:r>
          </a:p>
          <a:p>
            <a:pPr>
              <a:buClr>
                <a:schemeClr val="accent1"/>
              </a:buClr>
              <a:buSzPct val="100000"/>
            </a:pPr>
            <a:r>
              <a:rPr lang="en-US" sz="2000" dirty="0" smtClean="0"/>
              <a:t>Law and Justice Sector Indicators Project</a:t>
            </a:r>
          </a:p>
          <a:p>
            <a:pPr>
              <a:buClr>
                <a:schemeClr val="accent1"/>
              </a:buClr>
              <a:buSzPct val="100000"/>
            </a:pPr>
            <a:r>
              <a:rPr lang="en-US" sz="2000" dirty="0" smtClean="0"/>
              <a:t>4 Prototype Indicators for PNG LJS</a:t>
            </a:r>
          </a:p>
          <a:p>
            <a:pPr>
              <a:buClr>
                <a:schemeClr val="accent1"/>
              </a:buClr>
              <a:buSzPct val="100000"/>
            </a:pPr>
            <a:r>
              <a:rPr lang="en-US" sz="2000" dirty="0" smtClean="0"/>
              <a:t>Presentation Focus-Village Courts Indicator</a:t>
            </a:r>
          </a:p>
          <a:p>
            <a:pPr>
              <a:buClr>
                <a:schemeClr val="accent1"/>
              </a:buClr>
              <a:buSzPct val="100000"/>
            </a:pPr>
            <a:r>
              <a:rPr lang="en-US" sz="2000" dirty="0" smtClean="0"/>
              <a:t>Village Courts-Background</a:t>
            </a:r>
          </a:p>
          <a:p>
            <a:pPr>
              <a:buClr>
                <a:schemeClr val="accent1"/>
              </a:buClr>
              <a:buSzPct val="100000"/>
            </a:pPr>
            <a:r>
              <a:rPr lang="en-US" sz="2000" dirty="0" smtClean="0"/>
              <a:t>Evaluation &amp; Influence-The village Courts Indicator development </a:t>
            </a:r>
            <a:r>
              <a:rPr lang="en-US" sz="2000" dirty="0" smtClean="0"/>
              <a:t>experience</a:t>
            </a:r>
          </a:p>
          <a:p>
            <a:pPr>
              <a:buClr>
                <a:schemeClr val="accent1"/>
              </a:buClr>
              <a:buSzPct val="100000"/>
            </a:pPr>
            <a:r>
              <a:rPr lang="en-US" sz="2000" dirty="0" smtClean="0"/>
              <a:t>Influence &amp; Yielded results of VC Imprisonment Order </a:t>
            </a:r>
            <a:r>
              <a:rPr lang="en-US" sz="2000" dirty="0" smtClean="0"/>
              <a:t>Indicator</a:t>
            </a:r>
            <a:endParaRPr lang="en-US" sz="2000" dirty="0" smtClean="0"/>
          </a:p>
          <a:p>
            <a:pPr>
              <a:buClr>
                <a:schemeClr val="accent1"/>
              </a:buClr>
              <a:buSzPct val="100000"/>
            </a:pPr>
            <a:r>
              <a:rPr lang="en-US" sz="2000" dirty="0" smtClean="0"/>
              <a:t>Case </a:t>
            </a:r>
            <a:r>
              <a:rPr lang="en-US" sz="2000" dirty="0" smtClean="0"/>
              <a:t>Study-NCD </a:t>
            </a:r>
            <a:r>
              <a:rPr lang="en-US" sz="2000" dirty="0" smtClean="0"/>
              <a:t>2009</a:t>
            </a:r>
          </a:p>
          <a:p>
            <a:pPr>
              <a:buClr>
                <a:schemeClr val="accent1"/>
              </a:buClr>
              <a:buSzPct val="100000"/>
            </a:pPr>
            <a:r>
              <a:rPr lang="en-US" sz="2000" dirty="0" smtClean="0"/>
              <a:t>Progress to </a:t>
            </a:r>
            <a:r>
              <a:rPr lang="en-US" sz="2000" dirty="0" smtClean="0"/>
              <a:t>Date</a:t>
            </a:r>
            <a:endParaRPr lang="en-US" sz="2000" dirty="0" smtClean="0"/>
          </a:p>
          <a:p>
            <a:pPr>
              <a:buClr>
                <a:schemeClr val="accent1"/>
              </a:buClr>
              <a:buSzPct val="100000"/>
            </a:pPr>
            <a:r>
              <a:rPr lang="en-US" sz="2000" dirty="0" smtClean="0"/>
              <a:t>Acknowledgements</a:t>
            </a:r>
            <a:endParaRPr lang="en-US" sz="2000" dirty="0" smtClean="0"/>
          </a:p>
          <a:p>
            <a:pPr>
              <a:buNone/>
            </a:pP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A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Clr>
                <a:schemeClr val="accent1"/>
              </a:buClr>
            </a:pPr>
            <a:r>
              <a:rPr lang="en-US" dirty="0" smtClean="0"/>
              <a:t>The Papua New Guinea Law and Justice Sector is a </a:t>
            </a:r>
            <a:r>
              <a:rPr lang="en-US" dirty="0" err="1" smtClean="0"/>
              <a:t>Sectoral</a:t>
            </a:r>
            <a:r>
              <a:rPr lang="en-US" dirty="0" smtClean="0"/>
              <a:t> Coordination Mechanism established for the eight (8) independent constitutional law and justice agencies.</a:t>
            </a:r>
          </a:p>
          <a:p>
            <a:pPr>
              <a:buClr>
                <a:schemeClr val="accent1"/>
              </a:buClr>
            </a:pPr>
            <a:r>
              <a:rPr lang="en-US" dirty="0" smtClean="0"/>
              <a:t>These eight agencies include;</a:t>
            </a:r>
          </a:p>
          <a:p>
            <a:pPr marL="514350" indent="-514350">
              <a:buClr>
                <a:schemeClr val="accent1"/>
              </a:buClr>
              <a:buFont typeface="+mj-lt"/>
              <a:buAutoNum type="arabicPeriod"/>
            </a:pPr>
            <a:r>
              <a:rPr lang="en-US" dirty="0" smtClean="0"/>
              <a:t>National Judicial Staff Services (NJSS)</a:t>
            </a:r>
          </a:p>
          <a:p>
            <a:pPr marL="514350" indent="-514350">
              <a:buClr>
                <a:schemeClr val="accent1"/>
              </a:buClr>
              <a:buFont typeface="+mj-lt"/>
              <a:buAutoNum type="arabicPeriod"/>
            </a:pPr>
            <a:r>
              <a:rPr lang="en-US" dirty="0" smtClean="0"/>
              <a:t>Magisterial Services (MS)</a:t>
            </a:r>
          </a:p>
          <a:p>
            <a:pPr marL="514350" indent="-514350">
              <a:buClr>
                <a:schemeClr val="accent1"/>
              </a:buClr>
              <a:buFont typeface="+mj-lt"/>
              <a:buAutoNum type="arabicPeriod"/>
            </a:pPr>
            <a:r>
              <a:rPr lang="en-US" dirty="0" smtClean="0"/>
              <a:t>PNG Ombudsman Commission</a:t>
            </a:r>
          </a:p>
          <a:p>
            <a:pPr marL="514350" indent="-514350">
              <a:buClr>
                <a:schemeClr val="accent1"/>
              </a:buClr>
              <a:buFont typeface="+mj-lt"/>
              <a:buAutoNum type="arabicPeriod"/>
            </a:pPr>
            <a:r>
              <a:rPr lang="en-US" dirty="0" smtClean="0"/>
              <a:t>Royal PNG Constabulary (RPNGC-Police)</a:t>
            </a:r>
          </a:p>
          <a:p>
            <a:pPr marL="514350" indent="-514350">
              <a:buClr>
                <a:schemeClr val="accent1"/>
              </a:buClr>
              <a:buFont typeface="+mj-lt"/>
              <a:buAutoNum type="arabicPeriod"/>
            </a:pPr>
            <a:r>
              <a:rPr lang="en-US" dirty="0" smtClean="0"/>
              <a:t>Correctional Services (CS)</a:t>
            </a:r>
          </a:p>
          <a:p>
            <a:pPr marL="514350" indent="-514350">
              <a:buClr>
                <a:schemeClr val="accent1"/>
              </a:buClr>
              <a:buFont typeface="+mj-lt"/>
              <a:buAutoNum type="arabicPeriod"/>
            </a:pPr>
            <a:r>
              <a:rPr lang="en-US" dirty="0" smtClean="0"/>
              <a:t>Department of Justice &amp; Attorney General</a:t>
            </a:r>
          </a:p>
          <a:p>
            <a:pPr marL="514350" indent="-514350">
              <a:buClr>
                <a:schemeClr val="accent1"/>
              </a:buClr>
              <a:buFont typeface="+mj-lt"/>
              <a:buAutoNum type="arabicPeriod"/>
            </a:pPr>
            <a:r>
              <a:rPr lang="en-US" dirty="0" smtClean="0"/>
              <a:t>Office of Public Prosecutor</a:t>
            </a:r>
          </a:p>
          <a:p>
            <a:pPr marL="514350" indent="-514350">
              <a:buClr>
                <a:schemeClr val="accent1"/>
              </a:buClr>
              <a:buFont typeface="+mj-lt"/>
              <a:buAutoNum type="arabicPeriod"/>
            </a:pPr>
            <a:r>
              <a:rPr lang="en-US" dirty="0" smtClean="0"/>
              <a:t>Office of Public Solicitors</a:t>
            </a:r>
          </a:p>
          <a:p>
            <a:pPr marL="514350" indent="-514350">
              <a:buNone/>
            </a:pPr>
            <a:endParaRPr lang="en-US" dirty="0" smtClean="0"/>
          </a:p>
        </p:txBody>
      </p:sp>
      <p:sp>
        <p:nvSpPr>
          <p:cNvPr id="4" name="Title 1"/>
          <p:cNvSpPr>
            <a:spLocks noGrp="1"/>
          </p:cNvSpPr>
          <p:nvPr>
            <p:ph type="title"/>
          </p:nvPr>
        </p:nvSpPr>
        <p:spPr/>
        <p:txBody>
          <a:bodyPr>
            <a:normAutofit fontScale="90000"/>
          </a:bodyPr>
          <a:lstStyle/>
          <a:p>
            <a:r>
              <a:rPr lang="en-US" dirty="0" smtClean="0"/>
              <a:t>Introducing the PNG Law and Justice Sector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ox(in)">
                                      <p:cBhvr>
                                        <p:cTn id="21" dur="500"/>
                                        <p:tgtEl>
                                          <p:spTgt spid="3">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500"/>
                                        <p:tgtEl>
                                          <p:spTgt spid="3">
                                            <p:txEl>
                                              <p:pRg st="4" end="4"/>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ox(in)">
                                      <p:cBhvr>
                                        <p:cTn id="30" dur="500"/>
                                        <p:tgtEl>
                                          <p:spTgt spid="3">
                                            <p:txEl>
                                              <p:pRg st="6" end="6"/>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ox(in)">
                                      <p:cBhvr>
                                        <p:cTn id="33" dur="500"/>
                                        <p:tgtEl>
                                          <p:spTgt spid="3">
                                            <p:txEl>
                                              <p:pRg st="7" end="7"/>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ox(in)">
                                      <p:cBhvr>
                                        <p:cTn id="36" dur="500"/>
                                        <p:tgtEl>
                                          <p:spTgt spid="3">
                                            <p:txEl>
                                              <p:pRg st="8" end="8"/>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ox(in)">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596" y="714356"/>
            <a:ext cx="8358246" cy="369332"/>
          </a:xfrm>
          <a:prstGeom prst="rect">
            <a:avLst/>
          </a:prstGeom>
          <a:noFill/>
        </p:spPr>
        <p:txBody>
          <a:bodyPr wrap="square" rtlCol="0">
            <a:spAutoFit/>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rot="16200000">
            <a:off x="1630637" y="-630560"/>
            <a:ext cx="5887929" cy="8292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US" dirty="0" smtClean="0"/>
              <a:t>Harvard Indicators Project (HIP) International Perspective</a:t>
            </a:r>
            <a:endParaRPr lang="en-US" dirty="0"/>
          </a:p>
        </p:txBody>
      </p:sp>
      <p:sp>
        <p:nvSpPr>
          <p:cNvPr id="3" name="Content Placeholder 2"/>
          <p:cNvSpPr>
            <a:spLocks noGrp="1"/>
          </p:cNvSpPr>
          <p:nvPr>
            <p:ph idx="1"/>
          </p:nvPr>
        </p:nvSpPr>
        <p:spPr>
          <a:xfrm>
            <a:off x="539552" y="1916832"/>
            <a:ext cx="8229600" cy="4389120"/>
          </a:xfrm>
        </p:spPr>
        <p:txBody>
          <a:bodyPr>
            <a:noAutofit/>
          </a:bodyPr>
          <a:lstStyle/>
          <a:p>
            <a:pPr>
              <a:buClr>
                <a:schemeClr val="accent1"/>
              </a:buClr>
            </a:pPr>
            <a:r>
              <a:rPr lang="en-US" sz="2400" dirty="0" smtClean="0"/>
              <a:t>Currently, working with five countries to use existing data for safety and justice indicators purposes: Bangladesh (2010) - the most recent country to join the group; Papua New Guinea (2009) Sierra Leone; Jamaica; and Nigeria (Since 2008)  </a:t>
            </a:r>
          </a:p>
          <a:p>
            <a:pPr>
              <a:buClr>
                <a:schemeClr val="accent1"/>
              </a:buClr>
              <a:buNone/>
            </a:pPr>
            <a:endParaRPr lang="en-US" sz="800" dirty="0" smtClean="0"/>
          </a:p>
          <a:p>
            <a:pPr>
              <a:buClr>
                <a:schemeClr val="accent1"/>
              </a:buClr>
            </a:pPr>
            <a:r>
              <a:rPr lang="en-US" sz="2400" dirty="0" smtClean="0"/>
              <a:t>Work in Sierra Leone, Jamaica, Nigeria and Bangladesh is funded by DFID, the United Kingdom's Department for International Development.</a:t>
            </a:r>
          </a:p>
          <a:p>
            <a:pPr>
              <a:buClr>
                <a:schemeClr val="accent1"/>
              </a:buClr>
              <a:buNone/>
            </a:pPr>
            <a:endParaRPr lang="en-US" sz="800" dirty="0" smtClean="0"/>
          </a:p>
          <a:p>
            <a:pPr>
              <a:buClr>
                <a:schemeClr val="accent1"/>
              </a:buClr>
            </a:pPr>
            <a:r>
              <a:rPr lang="en-US" sz="2400" dirty="0" smtClean="0"/>
              <a:t>AusAID funds the support to the Harvard Indicators Project in Papua New Guinea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53210"/>
          </a:xfrm>
        </p:spPr>
        <p:txBody>
          <a:bodyPr>
            <a:noAutofit/>
          </a:bodyPr>
          <a:lstStyle/>
          <a:p>
            <a:r>
              <a:rPr lang="en-US" sz="4000" dirty="0" smtClean="0"/>
              <a:t>Project Purpose &amp; Objective</a:t>
            </a:r>
            <a:endParaRPr lang="en-US" sz="4000" dirty="0"/>
          </a:p>
        </p:txBody>
      </p:sp>
      <p:sp>
        <p:nvSpPr>
          <p:cNvPr id="3" name="Content Placeholder 2"/>
          <p:cNvSpPr>
            <a:spLocks noGrp="1"/>
          </p:cNvSpPr>
          <p:nvPr>
            <p:ph idx="1"/>
          </p:nvPr>
        </p:nvSpPr>
        <p:spPr>
          <a:xfrm>
            <a:off x="500034" y="1500174"/>
            <a:ext cx="8229600" cy="5000660"/>
          </a:xfrm>
        </p:spPr>
        <p:txBody>
          <a:bodyPr>
            <a:normAutofit/>
          </a:bodyPr>
          <a:lstStyle/>
          <a:p>
            <a:pPr lvl="1"/>
            <a:r>
              <a:rPr lang="en-US" dirty="0" smtClean="0"/>
              <a:t>Project's purpose: strengthen the capacity of governments in developing countries and their partners in civil society to measure progress in safety and justice.  </a:t>
            </a:r>
          </a:p>
          <a:p>
            <a:pPr lvl="1"/>
            <a:r>
              <a:rPr lang="en-US" dirty="0" smtClean="0"/>
              <a:t>Project objective: For the governments of partner countries to design and use its own set of empirical indicators to steer and document changes in safety and justice.  </a:t>
            </a:r>
          </a:p>
          <a:p>
            <a:pPr lvl="1"/>
            <a:r>
              <a:rPr lang="en-US" dirty="0" smtClean="0"/>
              <a:t>This project is utilizing existing data generated by government departments and serving existing management structures within the justice and safety sector of participating countries. </a:t>
            </a:r>
          </a:p>
          <a:p>
            <a:pPr lvl="1">
              <a:buNone/>
            </a:pPr>
            <a:endParaRPr lang="en-US" dirty="0" smtClean="0"/>
          </a:p>
          <a:p>
            <a:pPr lvl="1"/>
            <a:endParaRPr lang="en-US" dirty="0" smtClean="0"/>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864096"/>
          </a:xfrm>
        </p:spPr>
        <p:txBody>
          <a:bodyPr>
            <a:noAutofit/>
          </a:bodyPr>
          <a:lstStyle/>
          <a:p>
            <a:r>
              <a:rPr lang="en-US" sz="3600" dirty="0" smtClean="0"/>
              <a:t>Law and Justice Sector Indicators Project-</a:t>
            </a:r>
            <a:br>
              <a:rPr lang="en-US" sz="3600" dirty="0" smtClean="0"/>
            </a:br>
            <a:r>
              <a:rPr lang="en-US" sz="2400" b="1" dirty="0" smtClean="0">
                <a:solidFill>
                  <a:srgbClr val="000000"/>
                </a:solidFill>
              </a:rPr>
              <a:t>Partnership with the Harvard Program in Criminal Justice</a:t>
            </a:r>
            <a:endParaRPr lang="en-US" sz="2400" dirty="0"/>
          </a:p>
        </p:txBody>
      </p:sp>
      <p:sp>
        <p:nvSpPr>
          <p:cNvPr id="6" name="Content Placeholder 2"/>
          <p:cNvSpPr>
            <a:spLocks noGrp="1"/>
          </p:cNvSpPr>
          <p:nvPr>
            <p:ph idx="1"/>
          </p:nvPr>
        </p:nvSpPr>
        <p:spPr>
          <a:xfrm>
            <a:off x="539552" y="1700808"/>
            <a:ext cx="7992888" cy="4608512"/>
          </a:xfrm>
        </p:spPr>
        <p:txBody>
          <a:bodyPr>
            <a:noAutofit/>
          </a:bodyPr>
          <a:lstStyle/>
          <a:p>
            <a:pPr lvl="0">
              <a:buClr>
                <a:schemeClr val="accent1"/>
              </a:buClr>
              <a:buSzPct val="160000"/>
              <a:buFont typeface="Arial" pitchFamily="34" charset="0"/>
              <a:buChar char="•"/>
            </a:pPr>
            <a:r>
              <a:rPr lang="en-US" sz="2100" dirty="0" smtClean="0"/>
              <a:t>The PNG Law and Justice Sector (NCM) granted approval for the Indicators Project in September 2009.</a:t>
            </a:r>
            <a:br>
              <a:rPr lang="en-US" sz="2100" dirty="0" smtClean="0"/>
            </a:br>
            <a:endParaRPr lang="en-US" sz="2100" dirty="0" smtClean="0"/>
          </a:p>
          <a:p>
            <a:pPr>
              <a:buClr>
                <a:schemeClr val="accent1"/>
              </a:buClr>
              <a:buSzPct val="160000"/>
              <a:buFont typeface="Arial" pitchFamily="34" charset="0"/>
              <a:buChar char="•"/>
            </a:pPr>
            <a:r>
              <a:rPr lang="en-US" sz="2100" dirty="0" smtClean="0"/>
              <a:t>In November 2009, PNG Law and Justice Sector representatives attended the 2nd Annual Harvard Indicators Workshop at Harvard University in Boston, Massachusetts.</a:t>
            </a:r>
            <a:br>
              <a:rPr lang="en-US" sz="2100" dirty="0" smtClean="0"/>
            </a:br>
            <a:endParaRPr lang="en-US" sz="2100" dirty="0" smtClean="0"/>
          </a:p>
          <a:p>
            <a:pPr>
              <a:buClr>
                <a:schemeClr val="accent1"/>
              </a:buClr>
              <a:buSzPct val="160000"/>
              <a:buFont typeface="Arial" pitchFamily="34" charset="0"/>
              <a:buChar char="•"/>
            </a:pPr>
            <a:r>
              <a:rPr lang="en-US" sz="2100" dirty="0" smtClean="0"/>
              <a:t>After an August 2010 in-country visit by the Harvard research team, the working group and the Harvard team decided to focus on four prototype indicators for the PNG Law and Justice Sector.</a:t>
            </a:r>
            <a:r>
              <a:rPr lang="en-US" sz="2100" dirty="0" smtClean="0">
                <a:solidFill>
                  <a:schemeClr val="bg1"/>
                </a:solidFill>
              </a:rPr>
              <a:t/>
            </a:r>
            <a:br>
              <a:rPr lang="en-US" sz="2100" dirty="0" smtClean="0">
                <a:solidFill>
                  <a:schemeClr val="bg1"/>
                </a:solidFill>
              </a:rPr>
            </a:br>
            <a:endParaRPr lang="en-US" sz="2100" dirty="0" smtClean="0">
              <a:solidFill>
                <a:schemeClr val="bg1"/>
              </a:solidFill>
            </a:endParaRPr>
          </a:p>
          <a:p>
            <a:pPr lvl="0">
              <a:buClr>
                <a:schemeClr val="accent1"/>
              </a:buClr>
              <a:buSzPct val="160000"/>
              <a:buFont typeface="Arial" pitchFamily="34" charset="0"/>
              <a:buChar char="•"/>
            </a:pPr>
            <a:r>
              <a:rPr lang="en-US" sz="2100" dirty="0" smtClean="0"/>
              <a:t>The Harvard research team has visited PNG five times since the partnership developed in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63272" cy="1143000"/>
          </a:xfrm>
        </p:spPr>
        <p:txBody>
          <a:bodyPr>
            <a:normAutofit fontScale="90000"/>
          </a:bodyPr>
          <a:lstStyle/>
          <a:p>
            <a:r>
              <a:rPr lang="en-AU" dirty="0" smtClean="0"/>
              <a:t>Four Prototype Indicators / focus areas proposed for  PNG L&amp;J Sector</a:t>
            </a:r>
            <a:endParaRPr lang="en-AU" dirty="0"/>
          </a:p>
        </p:txBody>
      </p:sp>
      <p:sp>
        <p:nvSpPr>
          <p:cNvPr id="4" name="Content Placeholder 2"/>
          <p:cNvSpPr>
            <a:spLocks noGrp="1"/>
          </p:cNvSpPr>
          <p:nvPr>
            <p:ph idx="1"/>
          </p:nvPr>
        </p:nvSpPr>
        <p:spPr/>
        <p:txBody>
          <a:bodyPr>
            <a:normAutofit fontScale="85000" lnSpcReduction="20000"/>
          </a:bodyPr>
          <a:lstStyle/>
          <a:p>
            <a:pPr marL="342900" lvl="0" indent="-342900">
              <a:buClrTx/>
              <a:buNone/>
            </a:pPr>
            <a:r>
              <a:rPr lang="en-US" dirty="0" smtClean="0"/>
              <a:t>1) Measuring change over time in village court use of imprisonment orders, and how district courts and police respond to the use of these orders.</a:t>
            </a:r>
          </a:p>
          <a:p>
            <a:pPr marL="342900" lvl="0" indent="-342900">
              <a:buClrTx/>
            </a:pPr>
            <a:endParaRPr lang="en-US" dirty="0" smtClean="0"/>
          </a:p>
          <a:p>
            <a:pPr marL="342900" lvl="0" indent="-342900">
              <a:buClrTx/>
              <a:buAutoNum type="arabicParenR" startAt="2"/>
            </a:pPr>
            <a:r>
              <a:rPr lang="en-US" dirty="0" smtClean="0"/>
              <a:t>Measuring the change over time in the growth rate of private security personnel in PNG. </a:t>
            </a:r>
          </a:p>
          <a:p>
            <a:pPr marL="342900" lvl="0" indent="-342900">
              <a:buClrTx/>
              <a:buAutoNum type="arabicParenR" startAt="2"/>
            </a:pPr>
            <a:endParaRPr lang="en-US" dirty="0" smtClean="0"/>
          </a:p>
          <a:p>
            <a:pPr marL="342900" lvl="0" indent="-342900">
              <a:buClrTx/>
              <a:buAutoNum type="arabicParenR" startAt="2"/>
            </a:pPr>
            <a:r>
              <a:rPr lang="en-US" dirty="0" smtClean="0"/>
              <a:t>Measuring the change over time in the flow of firearms in the country, perhaps by using police data to track firearms used in crimes.</a:t>
            </a:r>
          </a:p>
          <a:p>
            <a:pPr marL="342900" lvl="0" indent="-342900">
              <a:buClrTx/>
              <a:buAutoNum type="arabicParenR" startAt="2"/>
            </a:pPr>
            <a:endParaRPr lang="en-US" dirty="0" smtClean="0"/>
          </a:p>
          <a:p>
            <a:pPr marL="342900" lvl="0" indent="-342900">
              <a:buClrTx/>
              <a:buAutoNum type="arabicParenR" startAt="2"/>
            </a:pPr>
            <a:r>
              <a:rPr lang="en-US" dirty="0" smtClean="0"/>
              <a:t>An indicator that might measure public confidence and the integrity of justice sector agencies and assist the Ombudsman Commission with service delivery.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wipe(left)">
                                      <p:cBhvr>
                                        <p:cTn id="1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Presentation Focus-Village Courts Imprisonment Orders</a:t>
            </a:r>
            <a:endParaRPr lang="en-AU" dirty="0"/>
          </a:p>
        </p:txBody>
      </p:sp>
      <p:sp>
        <p:nvSpPr>
          <p:cNvPr id="3" name="Content Placeholder 2"/>
          <p:cNvSpPr>
            <a:spLocks noGrp="1"/>
          </p:cNvSpPr>
          <p:nvPr>
            <p:ph idx="1"/>
          </p:nvPr>
        </p:nvSpPr>
        <p:spPr/>
        <p:txBody>
          <a:bodyPr>
            <a:normAutofit fontScale="92500"/>
          </a:bodyPr>
          <a:lstStyle/>
          <a:p>
            <a:pPr>
              <a:buClr>
                <a:schemeClr val="accent1"/>
              </a:buClr>
            </a:pPr>
            <a:r>
              <a:rPr lang="en-AU" dirty="0" smtClean="0"/>
              <a:t>This presentation will look at the work that has been done, and the use made of this work, with the village courts.  </a:t>
            </a:r>
          </a:p>
          <a:p>
            <a:pPr>
              <a:buClr>
                <a:schemeClr val="accent1"/>
              </a:buClr>
            </a:pPr>
            <a:r>
              <a:rPr lang="en-AU" dirty="0" smtClean="0"/>
              <a:t>The </a:t>
            </a:r>
            <a:r>
              <a:rPr lang="en-AU" dirty="0" smtClean="0"/>
              <a:t>project has tracked the number of warrants for arrest and warrants of commitment issued by District Courts in response to these village court requests, </a:t>
            </a:r>
          </a:p>
          <a:p>
            <a:pPr>
              <a:buClr>
                <a:schemeClr val="accent1"/>
              </a:buClr>
            </a:pPr>
            <a:r>
              <a:rPr lang="en-AU" dirty="0" smtClean="0"/>
              <a:t>The Harvard research team so far have covered 3 provinces </a:t>
            </a:r>
          </a:p>
          <a:p>
            <a:pPr marL="514350" indent="-514350">
              <a:buClr>
                <a:schemeClr val="accent1"/>
              </a:buClr>
              <a:buFont typeface="+mj-lt"/>
              <a:buAutoNum type="arabicPeriod"/>
            </a:pPr>
            <a:r>
              <a:rPr lang="en-AU" dirty="0" smtClean="0"/>
              <a:t>Nations Capital-Port Moresby, </a:t>
            </a:r>
          </a:p>
          <a:p>
            <a:pPr marL="514350" indent="-514350">
              <a:buClr>
                <a:schemeClr val="accent1"/>
              </a:buClr>
              <a:buFont typeface="+mj-lt"/>
              <a:buAutoNum type="arabicPeriod"/>
            </a:pPr>
            <a:r>
              <a:rPr lang="en-AU" dirty="0" smtClean="0"/>
              <a:t>Wewak in East Sepik Province and </a:t>
            </a:r>
          </a:p>
          <a:p>
            <a:pPr marL="514350" indent="-514350">
              <a:buClr>
                <a:schemeClr val="accent1"/>
              </a:buClr>
              <a:buFont typeface="+mj-lt"/>
              <a:buAutoNum type="arabicPeriod"/>
            </a:pPr>
            <a:r>
              <a:rPr lang="en-AU" dirty="0" err="1" smtClean="0"/>
              <a:t>Goroka</a:t>
            </a:r>
            <a:r>
              <a:rPr lang="en-AU" dirty="0" smtClean="0"/>
              <a:t> in the Eastern Highlands Province.</a:t>
            </a:r>
          </a:p>
          <a:p>
            <a:pPr>
              <a:buNone/>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2430</TotalTime>
  <Words>1096</Words>
  <Application>Microsoft Office PowerPoint</Application>
  <PresentationFormat>On-screen Show (4:3)</PresentationFormat>
  <Paragraphs>125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Presentation to the  Annual AES Conference, Sydney, 2011</vt:lpstr>
      <vt:lpstr>Presentation Outline</vt:lpstr>
      <vt:lpstr>Introducing the PNG Law and Justice Sector</vt:lpstr>
      <vt:lpstr>Slide 4</vt:lpstr>
      <vt:lpstr>Harvard Indicators Project (HIP) International Perspective</vt:lpstr>
      <vt:lpstr>Project Purpose &amp; Objective</vt:lpstr>
      <vt:lpstr>Law and Justice Sector Indicators Project- Partnership with the Harvard Program in Criminal Justice</vt:lpstr>
      <vt:lpstr>Four Prototype Indicators / focus areas proposed for  PNG L&amp;J Sector</vt:lpstr>
      <vt:lpstr>Presentation Focus-Village Courts Imprisonment Orders</vt:lpstr>
      <vt:lpstr>Village Courts-Background</vt:lpstr>
      <vt:lpstr>Administering Village Court Services in PNG</vt:lpstr>
      <vt:lpstr>Evaluation &amp; Influence-The Village Courts Indicator development experience</vt:lpstr>
      <vt:lpstr>Influence &amp; yielded results of Village Courts-Imprisonment Order Indicator</vt:lpstr>
      <vt:lpstr>   Case Study: Review of Village Court Orders of Imprisonment - NCD National Capital District, 2009  </vt:lpstr>
      <vt:lpstr>Imprisonment Order Data National Capital District, 2009</vt:lpstr>
      <vt:lpstr>Progress to Date</vt:lpstr>
      <vt:lpstr>Acknowledgements</vt:lpstr>
      <vt:lpstr>Em tasol  Tenkyu tumas  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the  PNG Evaluation Group</dc:title>
  <dc:creator>stanley.raka</dc:creator>
  <cp:lastModifiedBy>system administrator</cp:lastModifiedBy>
  <cp:revision>181</cp:revision>
  <dcterms:created xsi:type="dcterms:W3CDTF">2010-09-13T03:23:42Z</dcterms:created>
  <dcterms:modified xsi:type="dcterms:W3CDTF">2011-09-01T03:22:50Z</dcterms:modified>
</cp:coreProperties>
</file>